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theme/themeOverride1.xml" ContentType="application/vnd.openxmlformats-officedocument.themeOverride+xml"/>
  <Override PartName="/ppt/charts/chart5.xml" ContentType="application/vnd.openxmlformats-officedocument.drawingml.chart+xml"/>
  <Override PartName="/ppt/theme/themeOverride2.xml" ContentType="application/vnd.openxmlformats-officedocument.themeOverride+xml"/>
  <Override PartName="/ppt/notesSlides/notesSlide9.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theme/themeOverride3.xml" ContentType="application/vnd.openxmlformats-officedocument.themeOverride+xml"/>
  <Override PartName="/ppt/charts/chart10.xml" ContentType="application/vnd.openxmlformats-officedocument.drawingml.chart+xml"/>
  <Override PartName="/ppt/theme/themeOverride4.xml" ContentType="application/vnd.openxmlformats-officedocument.themeOverride+xml"/>
  <Override PartName="/ppt/charts/chart11.xml" ContentType="application/vnd.openxmlformats-officedocument.drawingml.chart+xml"/>
  <Override PartName="/ppt/theme/themeOverride5.xml" ContentType="application/vnd.openxmlformats-officedocument.themeOverride+xml"/>
  <Override PartName="/ppt/charts/chart1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8"/>
  </p:notesMasterIdLst>
  <p:sldIdLst>
    <p:sldId id="398" r:id="rId2"/>
    <p:sldId id="409" r:id="rId3"/>
    <p:sldId id="408" r:id="rId4"/>
    <p:sldId id="421" r:id="rId5"/>
    <p:sldId id="399" r:id="rId6"/>
    <p:sldId id="454" r:id="rId7"/>
    <p:sldId id="437" r:id="rId8"/>
    <p:sldId id="459" r:id="rId9"/>
    <p:sldId id="438" r:id="rId10"/>
    <p:sldId id="439" r:id="rId11"/>
    <p:sldId id="440" r:id="rId12"/>
    <p:sldId id="445" r:id="rId13"/>
    <p:sldId id="414" r:id="rId14"/>
    <p:sldId id="401" r:id="rId15"/>
    <p:sldId id="422" r:id="rId16"/>
    <p:sldId id="402" r:id="rId17"/>
    <p:sldId id="455" r:id="rId18"/>
    <p:sldId id="404" r:id="rId19"/>
    <p:sldId id="423" r:id="rId20"/>
    <p:sldId id="424" r:id="rId21"/>
    <p:sldId id="441" r:id="rId22"/>
    <p:sldId id="444" r:id="rId23"/>
    <p:sldId id="452" r:id="rId24"/>
    <p:sldId id="446" r:id="rId25"/>
    <p:sldId id="456" r:id="rId26"/>
    <p:sldId id="434" r:id="rId27"/>
    <p:sldId id="428" r:id="rId28"/>
    <p:sldId id="447" r:id="rId29"/>
    <p:sldId id="460" r:id="rId30"/>
    <p:sldId id="426" r:id="rId31"/>
    <p:sldId id="417" r:id="rId32"/>
    <p:sldId id="430" r:id="rId33"/>
    <p:sldId id="431" r:id="rId34"/>
    <p:sldId id="453" r:id="rId35"/>
    <p:sldId id="448" r:id="rId36"/>
    <p:sldId id="450" r:id="rId37"/>
    <p:sldId id="427" r:id="rId38"/>
    <p:sldId id="429" r:id="rId39"/>
    <p:sldId id="449" r:id="rId40"/>
    <p:sldId id="418" r:id="rId41"/>
    <p:sldId id="419" r:id="rId42"/>
    <p:sldId id="420" r:id="rId43"/>
    <p:sldId id="433" r:id="rId44"/>
    <p:sldId id="432" r:id="rId45"/>
    <p:sldId id="457" r:id="rId46"/>
    <p:sldId id="458" r:id="rId47"/>
  </p:sldIdLst>
  <p:sldSz cx="9144000" cy="6858000" type="screen4x3"/>
  <p:notesSz cx="7010400" cy="92964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FF0000"/>
    <a:srgbClr val="F3D603"/>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3519" autoAdjust="0"/>
  </p:normalViewPr>
  <p:slideViewPr>
    <p:cSldViewPr>
      <p:cViewPr varScale="1">
        <p:scale>
          <a:sx n="111" d="100"/>
          <a:sy n="111" d="100"/>
        </p:scale>
        <p:origin x="1572" y="114"/>
      </p:cViewPr>
      <p:guideLst>
        <p:guide orient="horz" pos="2304"/>
        <p:guide pos="2880"/>
      </p:guideLst>
    </p:cSldViewPr>
  </p:slideViewPr>
  <p:outlineViewPr>
    <p:cViewPr>
      <p:scale>
        <a:sx n="33" d="100"/>
        <a:sy n="33" d="100"/>
      </p:scale>
      <p:origin x="0" y="10470"/>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4.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5.xml"/></Relationships>
</file>

<file path=ppt/charts/_rels/chart12.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file:///\\wusm-fs-01.medpriv.wucon.wustl.edu\depts\wumc\Interns\Safety%20and%20Security\Monthly%20Mapping\Monthly%20Crime%20Data%20&amp;%20Stats\2019\July%202019\CWE%20FPSE%20BOT%20July%202019.xlsx" TargetMode="External"/><Relationship Id="rId1" Type="http://schemas.openxmlformats.org/officeDocument/2006/relationships/themeOverride" Target="../theme/themeOverride1.xml"/></Relationships>
</file>

<file path=ppt/charts/_rels/chart5.xml.rels><?xml version="1.0" encoding="UTF-8" standalone="yes"?>
<Relationships xmlns="http://schemas.openxmlformats.org/package/2006/relationships"><Relationship Id="rId2" Type="http://schemas.openxmlformats.org/officeDocument/2006/relationships/oleObject" Target="file:///\\wusm-fs-01.medpriv.wucon.wustl.edu\depts\wumc\Interns\Safety%20and%20Security\Monthly%20Mapping\Monthly%20Crime%20Data%20&amp;%20Stats\2019\July%202019\CWE%20FPSE%20BOT%20July%202019.xlsx" TargetMode="External"/><Relationship Id="rId1" Type="http://schemas.openxmlformats.org/officeDocument/2006/relationships/themeOverride" Target="../theme/themeOverride2.xml"/></Relationships>
</file>

<file path=ppt/charts/_rels/chart6.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wusm-fs-01.medpriv.wucon.wustl.edu\depts\wumc\Interns\Safety%20and%20Security\Monthly%20Mapping\Monthly%20Crime%20Data%20&amp;%20Stats\2019\July%202019\CWE%20FPSE%20BOT%20July%202019.xlsx" TargetMode="External"/></Relationships>
</file>

<file path=ppt/charts/_rels/chart9.xml.rels><?xml version="1.0" encoding="UTF-8" standalone="yes"?>
<Relationships xmlns="http://schemas.openxmlformats.org/package/2006/relationships"><Relationship Id="rId2" Type="http://schemas.openxmlformats.org/officeDocument/2006/relationships/oleObject" Target="file:///\\wusm-fs-01.medpriv.wucon.wustl.edu\depts\wumc\Interns\Safety%20and%20Security\Monthly%20Mapping\Monthly%20Crime%20Data%20&amp;%20Stats\2019\July%202019\CWE%20FPSE%20BOT%20July%202019.xlsx" TargetMode="External"/><Relationship Id="rId1" Type="http://schemas.openxmlformats.org/officeDocument/2006/relationships/themeOverride" Target="../theme/themeOverrid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FPSE Crime by Day -</a:t>
            </a:r>
            <a:r>
              <a:rPr lang="en-US" baseline="0"/>
              <a:t> July 2019</a:t>
            </a:r>
            <a:endParaRPr lang="en-US"/>
          </a:p>
        </c:rich>
      </c:tx>
      <c:overlay val="0"/>
    </c:title>
    <c:autoTitleDeleted val="0"/>
    <c:plotArea>
      <c:layout/>
      <c:lineChart>
        <c:grouping val="standard"/>
        <c:varyColors val="0"/>
        <c:ser>
          <c:idx val="0"/>
          <c:order val="0"/>
          <c:cat>
            <c:strRef>
              <c:f>FPSE!$Y$14:$Y$20</c:f>
              <c:strCache>
                <c:ptCount val="7"/>
                <c:pt idx="0">
                  <c:v>Sunday</c:v>
                </c:pt>
                <c:pt idx="1">
                  <c:v>Monday</c:v>
                </c:pt>
                <c:pt idx="2">
                  <c:v>Tuesday</c:v>
                </c:pt>
                <c:pt idx="3">
                  <c:v>Wednesday</c:v>
                </c:pt>
                <c:pt idx="4">
                  <c:v>Thursday</c:v>
                </c:pt>
                <c:pt idx="5">
                  <c:v>Friday</c:v>
                </c:pt>
                <c:pt idx="6">
                  <c:v>Saturday</c:v>
                </c:pt>
              </c:strCache>
            </c:strRef>
          </c:cat>
          <c:val>
            <c:numRef>
              <c:f>FPSE!$Z$14:$Z$20</c:f>
              <c:numCache>
                <c:formatCode>General</c:formatCode>
                <c:ptCount val="7"/>
                <c:pt idx="0">
                  <c:v>6</c:v>
                </c:pt>
                <c:pt idx="1">
                  <c:v>3</c:v>
                </c:pt>
                <c:pt idx="2">
                  <c:v>4</c:v>
                </c:pt>
                <c:pt idx="3">
                  <c:v>3</c:v>
                </c:pt>
                <c:pt idx="4">
                  <c:v>4</c:v>
                </c:pt>
                <c:pt idx="5">
                  <c:v>6</c:v>
                </c:pt>
                <c:pt idx="6">
                  <c:v>6</c:v>
                </c:pt>
              </c:numCache>
            </c:numRef>
          </c:val>
          <c:smooth val="0"/>
          <c:extLst>
            <c:ext xmlns:c16="http://schemas.microsoft.com/office/drawing/2014/chart" uri="{C3380CC4-5D6E-409C-BE32-E72D297353CC}">
              <c16:uniqueId val="{00000000-69CC-48F7-BCE7-AFBA1EB9092A}"/>
            </c:ext>
          </c:extLst>
        </c:ser>
        <c:dLbls>
          <c:showLegendKey val="0"/>
          <c:showVal val="0"/>
          <c:showCatName val="0"/>
          <c:showSerName val="0"/>
          <c:showPercent val="0"/>
          <c:showBubbleSize val="0"/>
        </c:dLbls>
        <c:marker val="1"/>
        <c:smooth val="0"/>
        <c:axId val="207556608"/>
        <c:axId val="207558528"/>
      </c:lineChart>
      <c:catAx>
        <c:axId val="207556608"/>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207558528"/>
        <c:crosses val="autoZero"/>
        <c:auto val="1"/>
        <c:lblAlgn val="ctr"/>
        <c:lblOffset val="100"/>
        <c:noMultiLvlLbl val="0"/>
      </c:catAx>
      <c:valAx>
        <c:axId val="207558528"/>
        <c:scaling>
          <c:orientation val="minMax"/>
          <c:max val="10"/>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207556608"/>
        <c:crosses val="autoZero"/>
        <c:crossBetween val="between"/>
      </c:valAx>
    </c:plotArea>
    <c:plotVisOnly val="1"/>
    <c:dispBlanksAs val="gap"/>
    <c:showDLblsOverMax val="0"/>
  </c:chart>
  <c:spPr>
    <a:ln>
      <a:noFill/>
    </a:ln>
  </c:sp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CWE Crime by Category and Day - </a:t>
            </a:r>
            <a:r>
              <a:rPr lang="en-US" sz="1800" b="1" i="0" u="none" strike="noStrike" baseline="0">
                <a:effectLst/>
              </a:rPr>
              <a:t>July 2019</a:t>
            </a:r>
            <a:endParaRPr lang="en-US"/>
          </a:p>
        </c:rich>
      </c:tx>
      <c:overlay val="0"/>
    </c:title>
    <c:autoTitleDeleted val="0"/>
    <c:plotArea>
      <c:layout/>
      <c:barChart>
        <c:barDir val="col"/>
        <c:grouping val="clustered"/>
        <c:varyColors val="0"/>
        <c:ser>
          <c:idx val="0"/>
          <c:order val="0"/>
          <c:tx>
            <c:strRef>
              <c:f>CWE!$AC$2</c:f>
              <c:strCache>
                <c:ptCount val="1"/>
                <c:pt idx="0">
                  <c:v>Arson</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CWE!$AC$3:$AC$9</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0-98F3-4213-A29D-BE75C314E41D}"/>
            </c:ext>
          </c:extLst>
        </c:ser>
        <c:ser>
          <c:idx val="1"/>
          <c:order val="1"/>
          <c:tx>
            <c:strRef>
              <c:f>CWE!$AD$2</c:f>
              <c:strCache>
                <c:ptCount val="1"/>
                <c:pt idx="0">
                  <c:v>Assault</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CWE!$AD$3:$AD$9</c:f>
              <c:numCache>
                <c:formatCode>General</c:formatCode>
                <c:ptCount val="7"/>
                <c:pt idx="0">
                  <c:v>2</c:v>
                </c:pt>
                <c:pt idx="1">
                  <c:v>0</c:v>
                </c:pt>
                <c:pt idx="2">
                  <c:v>0</c:v>
                </c:pt>
                <c:pt idx="3">
                  <c:v>2</c:v>
                </c:pt>
                <c:pt idx="4">
                  <c:v>2</c:v>
                </c:pt>
                <c:pt idx="5">
                  <c:v>1</c:v>
                </c:pt>
                <c:pt idx="6">
                  <c:v>1</c:v>
                </c:pt>
              </c:numCache>
            </c:numRef>
          </c:val>
          <c:extLst>
            <c:ext xmlns:c16="http://schemas.microsoft.com/office/drawing/2014/chart" uri="{C3380CC4-5D6E-409C-BE32-E72D297353CC}">
              <c16:uniqueId val="{00000001-98F3-4213-A29D-BE75C314E41D}"/>
            </c:ext>
          </c:extLst>
        </c:ser>
        <c:ser>
          <c:idx val="2"/>
          <c:order val="2"/>
          <c:tx>
            <c:strRef>
              <c:f>CWE!$AE$2</c:f>
              <c:strCache>
                <c:ptCount val="1"/>
                <c:pt idx="0">
                  <c:v>Auto Theft</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CWE!$AE$3:$AE$9</c:f>
              <c:numCache>
                <c:formatCode>General</c:formatCode>
                <c:ptCount val="7"/>
                <c:pt idx="0">
                  <c:v>0</c:v>
                </c:pt>
                <c:pt idx="1">
                  <c:v>0</c:v>
                </c:pt>
                <c:pt idx="2">
                  <c:v>2</c:v>
                </c:pt>
                <c:pt idx="3">
                  <c:v>0</c:v>
                </c:pt>
                <c:pt idx="4">
                  <c:v>1</c:v>
                </c:pt>
                <c:pt idx="5">
                  <c:v>1</c:v>
                </c:pt>
                <c:pt idx="6">
                  <c:v>1</c:v>
                </c:pt>
              </c:numCache>
            </c:numRef>
          </c:val>
          <c:extLst>
            <c:ext xmlns:c16="http://schemas.microsoft.com/office/drawing/2014/chart" uri="{C3380CC4-5D6E-409C-BE32-E72D297353CC}">
              <c16:uniqueId val="{00000002-98F3-4213-A29D-BE75C314E41D}"/>
            </c:ext>
          </c:extLst>
        </c:ser>
        <c:ser>
          <c:idx val="3"/>
          <c:order val="3"/>
          <c:tx>
            <c:strRef>
              <c:f>CWE!$AF$2</c:f>
              <c:strCache>
                <c:ptCount val="1"/>
                <c:pt idx="0">
                  <c:v>Burglary</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CWE!$AF$3:$AF$9</c:f>
              <c:numCache>
                <c:formatCode>General</c:formatCode>
                <c:ptCount val="7"/>
                <c:pt idx="0">
                  <c:v>3</c:v>
                </c:pt>
                <c:pt idx="1">
                  <c:v>4</c:v>
                </c:pt>
                <c:pt idx="2">
                  <c:v>1</c:v>
                </c:pt>
                <c:pt idx="3">
                  <c:v>0</c:v>
                </c:pt>
                <c:pt idx="4">
                  <c:v>2</c:v>
                </c:pt>
                <c:pt idx="5">
                  <c:v>2</c:v>
                </c:pt>
                <c:pt idx="6">
                  <c:v>0</c:v>
                </c:pt>
              </c:numCache>
            </c:numRef>
          </c:val>
          <c:extLst>
            <c:ext xmlns:c16="http://schemas.microsoft.com/office/drawing/2014/chart" uri="{C3380CC4-5D6E-409C-BE32-E72D297353CC}">
              <c16:uniqueId val="{00000003-98F3-4213-A29D-BE75C314E41D}"/>
            </c:ext>
          </c:extLst>
        </c:ser>
        <c:ser>
          <c:idx val="4"/>
          <c:order val="4"/>
          <c:tx>
            <c:strRef>
              <c:f>CWE!$AG$2</c:f>
              <c:strCache>
                <c:ptCount val="1"/>
                <c:pt idx="0">
                  <c:v>Homicide</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CWE!$AG$3:$AG$9</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4-98F3-4213-A29D-BE75C314E41D}"/>
            </c:ext>
          </c:extLst>
        </c:ser>
        <c:ser>
          <c:idx val="5"/>
          <c:order val="5"/>
          <c:tx>
            <c:strRef>
              <c:f>CWE!$AH$2</c:f>
              <c:strCache>
                <c:ptCount val="1"/>
                <c:pt idx="0">
                  <c:v>Larceny</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CWE!$AH$3:$AH$9</c:f>
              <c:numCache>
                <c:formatCode>General</c:formatCode>
                <c:ptCount val="7"/>
                <c:pt idx="0">
                  <c:v>6</c:v>
                </c:pt>
                <c:pt idx="1">
                  <c:v>19</c:v>
                </c:pt>
                <c:pt idx="2">
                  <c:v>10</c:v>
                </c:pt>
                <c:pt idx="3">
                  <c:v>16</c:v>
                </c:pt>
                <c:pt idx="4">
                  <c:v>7</c:v>
                </c:pt>
                <c:pt idx="5">
                  <c:v>10</c:v>
                </c:pt>
                <c:pt idx="6">
                  <c:v>8</c:v>
                </c:pt>
              </c:numCache>
            </c:numRef>
          </c:val>
          <c:extLst>
            <c:ext xmlns:c16="http://schemas.microsoft.com/office/drawing/2014/chart" uri="{C3380CC4-5D6E-409C-BE32-E72D297353CC}">
              <c16:uniqueId val="{00000005-98F3-4213-A29D-BE75C314E41D}"/>
            </c:ext>
          </c:extLst>
        </c:ser>
        <c:ser>
          <c:idx val="6"/>
          <c:order val="6"/>
          <c:tx>
            <c:strRef>
              <c:f>CWE!$AI$2</c:f>
              <c:strCache>
                <c:ptCount val="1"/>
                <c:pt idx="0">
                  <c:v>Rape</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CWE!$AI$3:$AI$9</c:f>
              <c:numCache>
                <c:formatCode>General</c:formatCode>
                <c:ptCount val="7"/>
                <c:pt idx="0">
                  <c:v>1</c:v>
                </c:pt>
                <c:pt idx="1">
                  <c:v>0</c:v>
                </c:pt>
                <c:pt idx="2">
                  <c:v>0</c:v>
                </c:pt>
                <c:pt idx="3">
                  <c:v>0</c:v>
                </c:pt>
                <c:pt idx="4">
                  <c:v>0</c:v>
                </c:pt>
                <c:pt idx="5">
                  <c:v>0</c:v>
                </c:pt>
                <c:pt idx="6">
                  <c:v>0</c:v>
                </c:pt>
              </c:numCache>
            </c:numRef>
          </c:val>
          <c:extLst>
            <c:ext xmlns:c16="http://schemas.microsoft.com/office/drawing/2014/chart" uri="{C3380CC4-5D6E-409C-BE32-E72D297353CC}">
              <c16:uniqueId val="{00000006-98F3-4213-A29D-BE75C314E41D}"/>
            </c:ext>
          </c:extLst>
        </c:ser>
        <c:ser>
          <c:idx val="7"/>
          <c:order val="7"/>
          <c:tx>
            <c:strRef>
              <c:f>CWE!$AJ$2</c:f>
              <c:strCache>
                <c:ptCount val="1"/>
                <c:pt idx="0">
                  <c:v>Robbery</c:v>
                </c:pt>
              </c:strCache>
            </c:strRef>
          </c:tx>
          <c:invertIfNegative val="0"/>
          <c:cat>
            <c:strRef>
              <c:f>CWE!$AB$3:$AB$9</c:f>
              <c:strCache>
                <c:ptCount val="7"/>
                <c:pt idx="0">
                  <c:v>Sunday</c:v>
                </c:pt>
                <c:pt idx="1">
                  <c:v>Monday</c:v>
                </c:pt>
                <c:pt idx="2">
                  <c:v>Tuesday</c:v>
                </c:pt>
                <c:pt idx="3">
                  <c:v>Wednesday</c:v>
                </c:pt>
                <c:pt idx="4">
                  <c:v>Thursday</c:v>
                </c:pt>
                <c:pt idx="5">
                  <c:v>Friday</c:v>
                </c:pt>
                <c:pt idx="6">
                  <c:v>Saturday</c:v>
                </c:pt>
              </c:strCache>
            </c:strRef>
          </c:cat>
          <c:val>
            <c:numRef>
              <c:f>CWE!$AJ$3:$AJ$9</c:f>
              <c:numCache>
                <c:formatCode>General</c:formatCode>
                <c:ptCount val="7"/>
                <c:pt idx="0">
                  <c:v>0</c:v>
                </c:pt>
                <c:pt idx="1">
                  <c:v>2</c:v>
                </c:pt>
                <c:pt idx="2">
                  <c:v>0</c:v>
                </c:pt>
                <c:pt idx="3">
                  <c:v>0</c:v>
                </c:pt>
                <c:pt idx="4">
                  <c:v>1</c:v>
                </c:pt>
                <c:pt idx="5">
                  <c:v>1</c:v>
                </c:pt>
                <c:pt idx="6">
                  <c:v>0</c:v>
                </c:pt>
              </c:numCache>
            </c:numRef>
          </c:val>
          <c:extLst>
            <c:ext xmlns:c16="http://schemas.microsoft.com/office/drawing/2014/chart" uri="{C3380CC4-5D6E-409C-BE32-E72D297353CC}">
              <c16:uniqueId val="{00000007-98F3-4213-A29D-BE75C314E41D}"/>
            </c:ext>
          </c:extLst>
        </c:ser>
        <c:dLbls>
          <c:showLegendKey val="0"/>
          <c:showVal val="0"/>
          <c:showCatName val="0"/>
          <c:showSerName val="0"/>
          <c:showPercent val="0"/>
          <c:showBubbleSize val="0"/>
        </c:dLbls>
        <c:gapWidth val="40"/>
        <c:axId val="157973888"/>
        <c:axId val="157984256"/>
      </c:barChart>
      <c:catAx>
        <c:axId val="157973888"/>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157984256"/>
        <c:crosses val="autoZero"/>
        <c:auto val="1"/>
        <c:lblAlgn val="ctr"/>
        <c:lblOffset val="100"/>
        <c:noMultiLvlLbl val="0"/>
      </c:catAx>
      <c:valAx>
        <c:axId val="157984256"/>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157973888"/>
        <c:crosses val="autoZero"/>
        <c:crossBetween val="between"/>
      </c:valAx>
    </c:plotArea>
    <c:legend>
      <c:legendPos val="r"/>
      <c:overlay val="0"/>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Botanical Heights Crime by Time of Day - July 2019</a:t>
            </a:r>
          </a:p>
        </c:rich>
      </c:tx>
      <c:overlay val="0"/>
    </c:title>
    <c:autoTitleDeleted val="0"/>
    <c:plotArea>
      <c:layout/>
      <c:radarChart>
        <c:radarStyle val="marker"/>
        <c:varyColors val="0"/>
        <c:ser>
          <c:idx val="0"/>
          <c:order val="0"/>
          <c:marker>
            <c:symbol val="none"/>
          </c:marker>
          <c:cat>
            <c:numRef>
              <c:f>Botanical!$AO$3:$AO$26</c:f>
              <c:numCache>
                <c:formatCode>h:mm\ AM/PM</c:formatCode>
                <c:ptCount val="24"/>
                <c:pt idx="0">
                  <c:v>0</c:v>
                </c:pt>
                <c:pt idx="1">
                  <c:v>4.1666666666666664E-2</c:v>
                </c:pt>
                <c:pt idx="2">
                  <c:v>8.3333333333333329E-2</c:v>
                </c:pt>
                <c:pt idx="3">
                  <c:v>0.125</c:v>
                </c:pt>
                <c:pt idx="4">
                  <c:v>0.16666666666666666</c:v>
                </c:pt>
                <c:pt idx="5">
                  <c:v>0.20833333333333334</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Botanical!$AP$3:$AP$26</c:f>
              <c:numCache>
                <c:formatCode>General</c:formatCode>
                <c:ptCount val="24"/>
                <c:pt idx="0">
                  <c:v>1</c:v>
                </c:pt>
                <c:pt idx="1">
                  <c:v>0</c:v>
                </c:pt>
                <c:pt idx="2">
                  <c:v>0</c:v>
                </c:pt>
                <c:pt idx="3">
                  <c:v>0</c:v>
                </c:pt>
                <c:pt idx="4">
                  <c:v>0</c:v>
                </c:pt>
                <c:pt idx="5">
                  <c:v>0</c:v>
                </c:pt>
                <c:pt idx="6">
                  <c:v>0</c:v>
                </c:pt>
                <c:pt idx="7">
                  <c:v>0</c:v>
                </c:pt>
                <c:pt idx="8">
                  <c:v>0</c:v>
                </c:pt>
                <c:pt idx="9">
                  <c:v>0</c:v>
                </c:pt>
                <c:pt idx="10">
                  <c:v>0</c:v>
                </c:pt>
                <c:pt idx="11">
                  <c:v>0</c:v>
                </c:pt>
                <c:pt idx="12">
                  <c:v>1</c:v>
                </c:pt>
                <c:pt idx="13">
                  <c:v>0</c:v>
                </c:pt>
                <c:pt idx="14">
                  <c:v>4</c:v>
                </c:pt>
                <c:pt idx="15">
                  <c:v>0</c:v>
                </c:pt>
                <c:pt idx="16">
                  <c:v>1</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0-F878-49CA-803D-F744D455B9A9}"/>
            </c:ext>
          </c:extLst>
        </c:ser>
        <c:dLbls>
          <c:showLegendKey val="0"/>
          <c:showVal val="0"/>
          <c:showCatName val="0"/>
          <c:showSerName val="0"/>
          <c:showPercent val="0"/>
          <c:showBubbleSize val="0"/>
        </c:dLbls>
        <c:axId val="203966720"/>
        <c:axId val="203968896"/>
      </c:radarChart>
      <c:catAx>
        <c:axId val="203966720"/>
        <c:scaling>
          <c:orientation val="minMax"/>
        </c:scaling>
        <c:delete val="0"/>
        <c:axPos val="b"/>
        <c:majorGridlines/>
        <c:title>
          <c:tx>
            <c:rich>
              <a:bodyPr/>
              <a:lstStyle/>
              <a:p>
                <a:pPr>
                  <a:defRPr/>
                </a:pPr>
                <a:r>
                  <a:rPr lang="en-US"/>
                  <a:t>Time</a:t>
                </a:r>
              </a:p>
            </c:rich>
          </c:tx>
          <c:overlay val="0"/>
        </c:title>
        <c:numFmt formatCode="h:mm\ AM/PM" sourceLinked="1"/>
        <c:majorTickMark val="out"/>
        <c:minorTickMark val="none"/>
        <c:tickLblPos val="nextTo"/>
        <c:crossAx val="203968896"/>
        <c:crosses val="autoZero"/>
        <c:auto val="1"/>
        <c:lblAlgn val="ctr"/>
        <c:lblOffset val="100"/>
        <c:noMultiLvlLbl val="0"/>
      </c:catAx>
      <c:valAx>
        <c:axId val="203968896"/>
        <c:scaling>
          <c:orientation val="minMax"/>
          <c:max val="4"/>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203966720"/>
        <c:crosses val="autoZero"/>
        <c:crossBetween val="between"/>
        <c:majorUnit val="1"/>
      </c:valAx>
    </c:plotArea>
    <c:plotVisOnly val="1"/>
    <c:dispBlanksAs val="gap"/>
    <c:showDLblsOverMax val="0"/>
  </c:chart>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Botanical Heights Crime by Day - July</a:t>
            </a:r>
            <a:r>
              <a:rPr lang="en-US" baseline="0"/>
              <a:t> 2019</a:t>
            </a:r>
          </a:p>
        </c:rich>
      </c:tx>
      <c:overlay val="0"/>
    </c:title>
    <c:autoTitleDeleted val="0"/>
    <c:plotArea>
      <c:layout/>
      <c:lineChart>
        <c:grouping val="standard"/>
        <c:varyColors val="0"/>
        <c:ser>
          <c:idx val="0"/>
          <c:order val="0"/>
          <c:cat>
            <c:strRef>
              <c:f>Botanical!$V$13:$V$19</c:f>
              <c:strCache>
                <c:ptCount val="7"/>
                <c:pt idx="0">
                  <c:v>Sunday</c:v>
                </c:pt>
                <c:pt idx="1">
                  <c:v>Monday</c:v>
                </c:pt>
                <c:pt idx="2">
                  <c:v>Tuesday</c:v>
                </c:pt>
                <c:pt idx="3">
                  <c:v>Wednesday</c:v>
                </c:pt>
                <c:pt idx="4">
                  <c:v>Thursday</c:v>
                </c:pt>
                <c:pt idx="5">
                  <c:v>Friday</c:v>
                </c:pt>
                <c:pt idx="6">
                  <c:v>Saturday</c:v>
                </c:pt>
              </c:strCache>
            </c:strRef>
          </c:cat>
          <c:val>
            <c:numRef>
              <c:f>Botanical!$W$13:$W$19</c:f>
              <c:numCache>
                <c:formatCode>General</c:formatCode>
                <c:ptCount val="7"/>
                <c:pt idx="0">
                  <c:v>1</c:v>
                </c:pt>
                <c:pt idx="1">
                  <c:v>0</c:v>
                </c:pt>
                <c:pt idx="2">
                  <c:v>1</c:v>
                </c:pt>
                <c:pt idx="3">
                  <c:v>2</c:v>
                </c:pt>
                <c:pt idx="4">
                  <c:v>1</c:v>
                </c:pt>
                <c:pt idx="5">
                  <c:v>0</c:v>
                </c:pt>
                <c:pt idx="6">
                  <c:v>5</c:v>
                </c:pt>
              </c:numCache>
            </c:numRef>
          </c:val>
          <c:smooth val="0"/>
          <c:extLst>
            <c:ext xmlns:c16="http://schemas.microsoft.com/office/drawing/2014/chart" uri="{C3380CC4-5D6E-409C-BE32-E72D297353CC}">
              <c16:uniqueId val="{00000000-0B73-4424-A64C-622456144BDD}"/>
            </c:ext>
          </c:extLst>
        </c:ser>
        <c:dLbls>
          <c:showLegendKey val="0"/>
          <c:showVal val="0"/>
          <c:showCatName val="0"/>
          <c:showSerName val="0"/>
          <c:showPercent val="0"/>
          <c:showBubbleSize val="0"/>
        </c:dLbls>
        <c:marker val="1"/>
        <c:smooth val="0"/>
        <c:axId val="157462912"/>
        <c:axId val="157464832"/>
      </c:lineChart>
      <c:catAx>
        <c:axId val="157462912"/>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157464832"/>
        <c:crosses val="autoZero"/>
        <c:auto val="1"/>
        <c:lblAlgn val="ctr"/>
        <c:lblOffset val="100"/>
        <c:noMultiLvlLbl val="0"/>
      </c:catAx>
      <c:valAx>
        <c:axId val="157464832"/>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157462912"/>
        <c:crosses val="autoZero"/>
        <c:crossBetween val="between"/>
        <c:majorUnit val="1"/>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6"/>
    </mc:Choice>
    <mc:Fallback>
      <c:style val="26"/>
    </mc:Fallback>
  </mc:AlternateContent>
  <c:chart>
    <c:title>
      <c:tx>
        <c:rich>
          <a:bodyPr/>
          <a:lstStyle/>
          <a:p>
            <a:pPr>
              <a:defRPr/>
            </a:pPr>
            <a:r>
              <a:rPr lang="en-US"/>
              <a:t>FPSE Crime and Calls for Service by Time of Day -</a:t>
            </a:r>
            <a:r>
              <a:rPr lang="en-US" baseline="0"/>
              <a:t> July 2019</a:t>
            </a:r>
          </a:p>
        </c:rich>
      </c:tx>
      <c:overlay val="0"/>
    </c:title>
    <c:autoTitleDeleted val="0"/>
    <c:plotArea>
      <c:layout/>
      <c:lineChart>
        <c:grouping val="standard"/>
        <c:varyColors val="0"/>
        <c:ser>
          <c:idx val="0"/>
          <c:order val="0"/>
          <c:tx>
            <c:v>Crime</c:v>
          </c:tx>
          <c:spPr>
            <a:ln>
              <a:solidFill>
                <a:schemeClr val="tx2">
                  <a:lumMod val="60000"/>
                  <a:lumOff val="40000"/>
                </a:schemeClr>
              </a:solidFill>
            </a:ln>
          </c:spPr>
          <c:marker>
            <c:symbol val="none"/>
          </c:marker>
          <c:cat>
            <c:numRef>
              <c:f>FPSE!$AB$29:$AB$52</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0.45833333333333331</c:v>
                </c:pt>
                <c:pt idx="12">
                  <c:v>0.5</c:v>
                </c:pt>
                <c:pt idx="13">
                  <c:v>0.54166666666666663</c:v>
                </c:pt>
                <c:pt idx="14">
                  <c:v>0.58333333333333337</c:v>
                </c:pt>
                <c:pt idx="15">
                  <c:v>0.625</c:v>
                </c:pt>
                <c:pt idx="16">
                  <c:v>0.66666666666666663</c:v>
                </c:pt>
                <c:pt idx="17">
                  <c:v>0.70833333333333337</c:v>
                </c:pt>
                <c:pt idx="18">
                  <c:v>0.75</c:v>
                </c:pt>
                <c:pt idx="19">
                  <c:v>0.79166666666666663</c:v>
                </c:pt>
                <c:pt idx="20">
                  <c:v>0.83333333333333337</c:v>
                </c:pt>
                <c:pt idx="21">
                  <c:v>0.875</c:v>
                </c:pt>
                <c:pt idx="22">
                  <c:v>0.91666666666666663</c:v>
                </c:pt>
                <c:pt idx="23">
                  <c:v>0.95833333333333337</c:v>
                </c:pt>
              </c:numCache>
            </c:numRef>
          </c:cat>
          <c:val>
            <c:numRef>
              <c:f>FPSE!$AJ$29:$AJ$52</c:f>
              <c:numCache>
                <c:formatCode>General</c:formatCode>
                <c:ptCount val="24"/>
                <c:pt idx="0">
                  <c:v>4</c:v>
                </c:pt>
                <c:pt idx="1">
                  <c:v>5</c:v>
                </c:pt>
                <c:pt idx="2">
                  <c:v>0</c:v>
                </c:pt>
                <c:pt idx="3">
                  <c:v>0</c:v>
                </c:pt>
                <c:pt idx="4">
                  <c:v>0</c:v>
                </c:pt>
                <c:pt idx="5">
                  <c:v>0</c:v>
                </c:pt>
                <c:pt idx="6">
                  <c:v>0</c:v>
                </c:pt>
                <c:pt idx="7">
                  <c:v>0</c:v>
                </c:pt>
                <c:pt idx="8">
                  <c:v>0</c:v>
                </c:pt>
                <c:pt idx="9">
                  <c:v>2</c:v>
                </c:pt>
                <c:pt idx="10">
                  <c:v>0</c:v>
                </c:pt>
                <c:pt idx="11">
                  <c:v>0</c:v>
                </c:pt>
                <c:pt idx="12">
                  <c:v>0</c:v>
                </c:pt>
                <c:pt idx="13">
                  <c:v>1</c:v>
                </c:pt>
                <c:pt idx="14">
                  <c:v>2</c:v>
                </c:pt>
                <c:pt idx="15">
                  <c:v>2</c:v>
                </c:pt>
                <c:pt idx="16">
                  <c:v>0</c:v>
                </c:pt>
                <c:pt idx="17">
                  <c:v>4</c:v>
                </c:pt>
                <c:pt idx="18">
                  <c:v>4</c:v>
                </c:pt>
                <c:pt idx="19">
                  <c:v>0</c:v>
                </c:pt>
                <c:pt idx="20">
                  <c:v>3</c:v>
                </c:pt>
                <c:pt idx="21">
                  <c:v>1</c:v>
                </c:pt>
                <c:pt idx="22">
                  <c:v>3</c:v>
                </c:pt>
                <c:pt idx="23">
                  <c:v>1</c:v>
                </c:pt>
              </c:numCache>
            </c:numRef>
          </c:val>
          <c:smooth val="0"/>
          <c:extLst>
            <c:ext xmlns:c16="http://schemas.microsoft.com/office/drawing/2014/chart" uri="{C3380CC4-5D6E-409C-BE32-E72D297353CC}">
              <c16:uniqueId val="{00000000-C783-4ED0-997D-DB5A5B6C92D4}"/>
            </c:ext>
          </c:extLst>
        </c:ser>
        <c:ser>
          <c:idx val="1"/>
          <c:order val="1"/>
          <c:tx>
            <c:v>Calls for Service</c:v>
          </c:tx>
          <c:spPr>
            <a:ln w="38100"/>
          </c:spPr>
          <c:marker>
            <c:symbol val="none"/>
          </c:marker>
          <c:cat>
            <c:numRef>
              <c:f>FPSE!$AB$29:$AB$52</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0.45833333333333331</c:v>
                </c:pt>
                <c:pt idx="12">
                  <c:v>0.5</c:v>
                </c:pt>
                <c:pt idx="13">
                  <c:v>0.54166666666666663</c:v>
                </c:pt>
                <c:pt idx="14">
                  <c:v>0.58333333333333337</c:v>
                </c:pt>
                <c:pt idx="15">
                  <c:v>0.625</c:v>
                </c:pt>
                <c:pt idx="16">
                  <c:v>0.66666666666666663</c:v>
                </c:pt>
                <c:pt idx="17">
                  <c:v>0.70833333333333337</c:v>
                </c:pt>
                <c:pt idx="18">
                  <c:v>0.75</c:v>
                </c:pt>
                <c:pt idx="19">
                  <c:v>0.79166666666666663</c:v>
                </c:pt>
                <c:pt idx="20">
                  <c:v>0.83333333333333337</c:v>
                </c:pt>
                <c:pt idx="21">
                  <c:v>0.875</c:v>
                </c:pt>
                <c:pt idx="22">
                  <c:v>0.91666666666666663</c:v>
                </c:pt>
                <c:pt idx="23">
                  <c:v>0.95833333333333337</c:v>
                </c:pt>
              </c:numCache>
            </c:numRef>
          </c:cat>
          <c:val>
            <c:numRef>
              <c:f>FPSE!$AK$29:$AK$52</c:f>
              <c:numCache>
                <c:formatCode>General</c:formatCode>
                <c:ptCount val="24"/>
                <c:pt idx="0">
                  <c:v>11</c:v>
                </c:pt>
                <c:pt idx="1">
                  <c:v>5</c:v>
                </c:pt>
                <c:pt idx="2">
                  <c:v>11</c:v>
                </c:pt>
                <c:pt idx="3">
                  <c:v>3</c:v>
                </c:pt>
                <c:pt idx="4">
                  <c:v>2</c:v>
                </c:pt>
                <c:pt idx="5">
                  <c:v>1</c:v>
                </c:pt>
                <c:pt idx="6">
                  <c:v>4</c:v>
                </c:pt>
                <c:pt idx="7">
                  <c:v>2</c:v>
                </c:pt>
                <c:pt idx="8">
                  <c:v>5</c:v>
                </c:pt>
                <c:pt idx="9">
                  <c:v>2</c:v>
                </c:pt>
                <c:pt idx="10">
                  <c:v>6</c:v>
                </c:pt>
                <c:pt idx="11">
                  <c:v>8</c:v>
                </c:pt>
                <c:pt idx="12">
                  <c:v>7</c:v>
                </c:pt>
                <c:pt idx="13">
                  <c:v>7</c:v>
                </c:pt>
                <c:pt idx="14">
                  <c:v>12</c:v>
                </c:pt>
                <c:pt idx="15">
                  <c:v>5</c:v>
                </c:pt>
                <c:pt idx="16">
                  <c:v>4</c:v>
                </c:pt>
                <c:pt idx="17">
                  <c:v>6</c:v>
                </c:pt>
                <c:pt idx="18">
                  <c:v>11</c:v>
                </c:pt>
                <c:pt idx="19">
                  <c:v>4</c:v>
                </c:pt>
                <c:pt idx="20">
                  <c:v>7</c:v>
                </c:pt>
                <c:pt idx="21">
                  <c:v>6</c:v>
                </c:pt>
                <c:pt idx="22">
                  <c:v>9</c:v>
                </c:pt>
                <c:pt idx="23">
                  <c:v>13</c:v>
                </c:pt>
              </c:numCache>
            </c:numRef>
          </c:val>
          <c:smooth val="0"/>
          <c:extLst>
            <c:ext xmlns:c16="http://schemas.microsoft.com/office/drawing/2014/chart" uri="{C3380CC4-5D6E-409C-BE32-E72D297353CC}">
              <c16:uniqueId val="{00000001-C783-4ED0-997D-DB5A5B6C92D4}"/>
            </c:ext>
          </c:extLst>
        </c:ser>
        <c:dLbls>
          <c:showLegendKey val="0"/>
          <c:showVal val="0"/>
          <c:showCatName val="0"/>
          <c:showSerName val="0"/>
          <c:showPercent val="0"/>
          <c:showBubbleSize val="0"/>
        </c:dLbls>
        <c:smooth val="0"/>
        <c:axId val="207599104"/>
        <c:axId val="207600640"/>
      </c:lineChart>
      <c:catAx>
        <c:axId val="207599104"/>
        <c:scaling>
          <c:orientation val="minMax"/>
        </c:scaling>
        <c:delete val="0"/>
        <c:axPos val="b"/>
        <c:numFmt formatCode="h:mm\ AM/PM" sourceLinked="1"/>
        <c:majorTickMark val="none"/>
        <c:minorTickMark val="none"/>
        <c:tickLblPos val="nextTo"/>
        <c:crossAx val="207600640"/>
        <c:crosses val="autoZero"/>
        <c:auto val="1"/>
        <c:lblAlgn val="ctr"/>
        <c:lblOffset val="100"/>
        <c:noMultiLvlLbl val="0"/>
      </c:catAx>
      <c:valAx>
        <c:axId val="207600640"/>
        <c:scaling>
          <c:orientation val="minMax"/>
        </c:scaling>
        <c:delete val="0"/>
        <c:axPos val="l"/>
        <c:majorGridlines/>
        <c:title>
          <c:tx>
            <c:rich>
              <a:bodyPr/>
              <a:lstStyle/>
              <a:p>
                <a:pPr>
                  <a:defRPr/>
                </a:pPr>
                <a:r>
                  <a:rPr lang="en-US"/>
                  <a:t>Number</a:t>
                </a:r>
                <a:r>
                  <a:rPr lang="en-US" baseline="0"/>
                  <a:t> of Crimes/CFS</a:t>
                </a:r>
                <a:endParaRPr lang="en-US"/>
              </a:p>
            </c:rich>
          </c:tx>
          <c:overlay val="0"/>
        </c:title>
        <c:numFmt formatCode="General" sourceLinked="1"/>
        <c:majorTickMark val="out"/>
        <c:minorTickMark val="none"/>
        <c:tickLblPos val="nextTo"/>
        <c:crossAx val="207599104"/>
        <c:crosses val="autoZero"/>
        <c:crossBetween val="between"/>
        <c:majorUnit val="1"/>
      </c:valAx>
    </c:plotArea>
    <c:legend>
      <c:legendPos val="r"/>
      <c:overlay val="0"/>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FPSE Crime by Day and Time Frame - July</a:t>
            </a:r>
            <a:r>
              <a:rPr lang="en-US" baseline="0"/>
              <a:t> 2019</a:t>
            </a:r>
            <a:endParaRPr lang="en-US"/>
          </a:p>
        </c:rich>
      </c:tx>
      <c:overlay val="0"/>
    </c:title>
    <c:autoTitleDeleted val="0"/>
    <c:plotArea>
      <c:layout/>
      <c:barChart>
        <c:barDir val="col"/>
        <c:grouping val="stacked"/>
        <c:varyColors val="0"/>
        <c:ser>
          <c:idx val="0"/>
          <c:order val="0"/>
          <c:tx>
            <c:strRef>
              <c:f>FPSE!$AB$55</c:f>
              <c:strCache>
                <c:ptCount val="1"/>
                <c:pt idx="0">
                  <c:v>12:00am - 3:00am</c:v>
                </c:pt>
              </c:strCache>
            </c:strRef>
          </c:tx>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FPSE!$AC$55:$AI$55</c:f>
              <c:numCache>
                <c:formatCode>General</c:formatCode>
                <c:ptCount val="7"/>
                <c:pt idx="0">
                  <c:v>2</c:v>
                </c:pt>
                <c:pt idx="1">
                  <c:v>0</c:v>
                </c:pt>
                <c:pt idx="2">
                  <c:v>0</c:v>
                </c:pt>
                <c:pt idx="3">
                  <c:v>2</c:v>
                </c:pt>
                <c:pt idx="4">
                  <c:v>0</c:v>
                </c:pt>
                <c:pt idx="5">
                  <c:v>3</c:v>
                </c:pt>
                <c:pt idx="6">
                  <c:v>2</c:v>
                </c:pt>
              </c:numCache>
            </c:numRef>
          </c:val>
          <c:extLst>
            <c:ext xmlns:c16="http://schemas.microsoft.com/office/drawing/2014/chart" uri="{C3380CC4-5D6E-409C-BE32-E72D297353CC}">
              <c16:uniqueId val="{00000000-492A-4C79-ABA8-667A7A308D7E}"/>
            </c:ext>
          </c:extLst>
        </c:ser>
        <c:ser>
          <c:idx val="1"/>
          <c:order val="1"/>
          <c:tx>
            <c:strRef>
              <c:f>FPSE!$AB$56</c:f>
              <c:strCache>
                <c:ptCount val="1"/>
                <c:pt idx="0">
                  <c:v>4:00am - 7:00am</c:v>
                </c:pt>
              </c:strCache>
            </c:strRef>
          </c:tx>
          <c:spPr>
            <a:solidFill>
              <a:srgbClr val="00B0F0"/>
            </a:solidFill>
          </c:spPr>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FPSE!$AC$56:$AI$56</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1-492A-4C79-ABA8-667A7A308D7E}"/>
            </c:ext>
          </c:extLst>
        </c:ser>
        <c:ser>
          <c:idx val="2"/>
          <c:order val="2"/>
          <c:tx>
            <c:strRef>
              <c:f>FPSE!$AB$57</c:f>
              <c:strCache>
                <c:ptCount val="1"/>
                <c:pt idx="0">
                  <c:v>8:00am - 11:00am</c:v>
                </c:pt>
              </c:strCache>
            </c:strRef>
          </c:tx>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FPSE!$AC$57:$AI$57</c:f>
              <c:numCache>
                <c:formatCode>General</c:formatCode>
                <c:ptCount val="7"/>
                <c:pt idx="0">
                  <c:v>1</c:v>
                </c:pt>
                <c:pt idx="1">
                  <c:v>0</c:v>
                </c:pt>
                <c:pt idx="2">
                  <c:v>1</c:v>
                </c:pt>
                <c:pt idx="3">
                  <c:v>0</c:v>
                </c:pt>
                <c:pt idx="4">
                  <c:v>0</c:v>
                </c:pt>
                <c:pt idx="5">
                  <c:v>0</c:v>
                </c:pt>
                <c:pt idx="6">
                  <c:v>0</c:v>
                </c:pt>
              </c:numCache>
            </c:numRef>
          </c:val>
          <c:extLst>
            <c:ext xmlns:c16="http://schemas.microsoft.com/office/drawing/2014/chart" uri="{C3380CC4-5D6E-409C-BE32-E72D297353CC}">
              <c16:uniqueId val="{00000002-492A-4C79-ABA8-667A7A308D7E}"/>
            </c:ext>
          </c:extLst>
        </c:ser>
        <c:ser>
          <c:idx val="3"/>
          <c:order val="3"/>
          <c:tx>
            <c:strRef>
              <c:f>FPSE!$AB$58</c:f>
              <c:strCache>
                <c:ptCount val="1"/>
                <c:pt idx="0">
                  <c:v>12:00pm - 3:00pm</c:v>
                </c:pt>
              </c:strCache>
            </c:strRef>
          </c:tx>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FPSE!$AC$58:$AI$58</c:f>
              <c:numCache>
                <c:formatCode>General</c:formatCode>
                <c:ptCount val="7"/>
                <c:pt idx="0">
                  <c:v>1</c:v>
                </c:pt>
                <c:pt idx="1">
                  <c:v>0</c:v>
                </c:pt>
                <c:pt idx="2">
                  <c:v>2</c:v>
                </c:pt>
                <c:pt idx="3">
                  <c:v>0</c:v>
                </c:pt>
                <c:pt idx="4">
                  <c:v>0</c:v>
                </c:pt>
                <c:pt idx="5">
                  <c:v>0</c:v>
                </c:pt>
                <c:pt idx="6">
                  <c:v>2</c:v>
                </c:pt>
              </c:numCache>
            </c:numRef>
          </c:val>
          <c:extLst>
            <c:ext xmlns:c16="http://schemas.microsoft.com/office/drawing/2014/chart" uri="{C3380CC4-5D6E-409C-BE32-E72D297353CC}">
              <c16:uniqueId val="{00000003-492A-4C79-ABA8-667A7A308D7E}"/>
            </c:ext>
          </c:extLst>
        </c:ser>
        <c:ser>
          <c:idx val="4"/>
          <c:order val="4"/>
          <c:tx>
            <c:strRef>
              <c:f>FPSE!$AB$59</c:f>
              <c:strCache>
                <c:ptCount val="1"/>
                <c:pt idx="0">
                  <c:v>4:00pm - 7:00pm</c:v>
                </c:pt>
              </c:strCache>
            </c:strRef>
          </c:tx>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FPSE!$AC$59:$AI$59</c:f>
              <c:numCache>
                <c:formatCode>General</c:formatCode>
                <c:ptCount val="7"/>
                <c:pt idx="0">
                  <c:v>2</c:v>
                </c:pt>
                <c:pt idx="1">
                  <c:v>2</c:v>
                </c:pt>
                <c:pt idx="2">
                  <c:v>1</c:v>
                </c:pt>
                <c:pt idx="3">
                  <c:v>0</c:v>
                </c:pt>
                <c:pt idx="4">
                  <c:v>1</c:v>
                </c:pt>
                <c:pt idx="5">
                  <c:v>0</c:v>
                </c:pt>
                <c:pt idx="6">
                  <c:v>2</c:v>
                </c:pt>
              </c:numCache>
            </c:numRef>
          </c:val>
          <c:extLst>
            <c:ext xmlns:c16="http://schemas.microsoft.com/office/drawing/2014/chart" uri="{C3380CC4-5D6E-409C-BE32-E72D297353CC}">
              <c16:uniqueId val="{00000004-492A-4C79-ABA8-667A7A308D7E}"/>
            </c:ext>
          </c:extLst>
        </c:ser>
        <c:ser>
          <c:idx val="5"/>
          <c:order val="5"/>
          <c:tx>
            <c:strRef>
              <c:f>FPSE!$AB$60</c:f>
              <c:strCache>
                <c:ptCount val="1"/>
                <c:pt idx="0">
                  <c:v>8:00pm - 11:00pm</c:v>
                </c:pt>
              </c:strCache>
            </c:strRef>
          </c:tx>
          <c:invertIfNegative val="0"/>
          <c:cat>
            <c:strRef>
              <c:f>FPSE!$AC$28:$AI$28</c:f>
              <c:strCache>
                <c:ptCount val="7"/>
                <c:pt idx="0">
                  <c:v>Sunday</c:v>
                </c:pt>
                <c:pt idx="1">
                  <c:v>Monday</c:v>
                </c:pt>
                <c:pt idx="2">
                  <c:v>Tuesday</c:v>
                </c:pt>
                <c:pt idx="3">
                  <c:v>Wednesday</c:v>
                </c:pt>
                <c:pt idx="4">
                  <c:v>Thursday</c:v>
                </c:pt>
                <c:pt idx="5">
                  <c:v>Friday</c:v>
                </c:pt>
                <c:pt idx="6">
                  <c:v>Saturday</c:v>
                </c:pt>
              </c:strCache>
            </c:strRef>
          </c:cat>
          <c:val>
            <c:numRef>
              <c:f>FPSE!$AC$60:$AI$60</c:f>
              <c:numCache>
                <c:formatCode>General</c:formatCode>
                <c:ptCount val="7"/>
                <c:pt idx="0">
                  <c:v>0</c:v>
                </c:pt>
                <c:pt idx="1">
                  <c:v>1</c:v>
                </c:pt>
                <c:pt idx="2">
                  <c:v>0</c:v>
                </c:pt>
                <c:pt idx="3">
                  <c:v>1</c:v>
                </c:pt>
                <c:pt idx="4">
                  <c:v>3</c:v>
                </c:pt>
                <c:pt idx="5">
                  <c:v>3</c:v>
                </c:pt>
                <c:pt idx="6">
                  <c:v>0</c:v>
                </c:pt>
              </c:numCache>
            </c:numRef>
          </c:val>
          <c:extLst>
            <c:ext xmlns:c16="http://schemas.microsoft.com/office/drawing/2014/chart" uri="{C3380CC4-5D6E-409C-BE32-E72D297353CC}">
              <c16:uniqueId val="{00000005-492A-4C79-ABA8-667A7A308D7E}"/>
            </c:ext>
          </c:extLst>
        </c:ser>
        <c:dLbls>
          <c:showLegendKey val="0"/>
          <c:showVal val="0"/>
          <c:showCatName val="0"/>
          <c:showSerName val="0"/>
          <c:showPercent val="0"/>
          <c:showBubbleSize val="0"/>
        </c:dLbls>
        <c:gapWidth val="150"/>
        <c:overlap val="100"/>
        <c:axId val="207713024"/>
        <c:axId val="207714944"/>
      </c:barChart>
      <c:catAx>
        <c:axId val="207713024"/>
        <c:scaling>
          <c:orientation val="minMax"/>
        </c:scaling>
        <c:delete val="0"/>
        <c:axPos val="b"/>
        <c:title>
          <c:tx>
            <c:rich>
              <a:bodyPr/>
              <a:lstStyle/>
              <a:p>
                <a:pPr>
                  <a:defRPr/>
                </a:pPr>
                <a:r>
                  <a:rPr lang="en-US"/>
                  <a:t>Day</a:t>
                </a:r>
              </a:p>
            </c:rich>
          </c:tx>
          <c:overlay val="0"/>
        </c:title>
        <c:numFmt formatCode="General" sourceLinked="1"/>
        <c:majorTickMark val="out"/>
        <c:minorTickMark val="none"/>
        <c:tickLblPos val="nextTo"/>
        <c:crossAx val="207714944"/>
        <c:crosses val="autoZero"/>
        <c:auto val="1"/>
        <c:lblAlgn val="ctr"/>
        <c:lblOffset val="100"/>
        <c:noMultiLvlLbl val="0"/>
      </c:catAx>
      <c:valAx>
        <c:axId val="207714944"/>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207713024"/>
        <c:crosses val="autoZero"/>
        <c:crossBetween val="between"/>
      </c:valAx>
    </c:plotArea>
    <c:legend>
      <c:legendPos val="r"/>
      <c:overlay val="0"/>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title>
      <c:tx>
        <c:rich>
          <a:bodyPr/>
          <a:lstStyle/>
          <a:p>
            <a:pPr>
              <a:defRPr/>
            </a:pPr>
            <a:r>
              <a:rPr lang="en-US"/>
              <a:t>FPSE Crime by Category and Time of Day - </a:t>
            </a:r>
            <a:r>
              <a:rPr lang="en-US" baseline="0"/>
              <a:t> </a:t>
            </a:r>
            <a:r>
              <a:rPr lang="en-US" sz="1800" b="1" i="0" u="none" strike="noStrike" baseline="0">
                <a:effectLst/>
              </a:rPr>
              <a:t>July 2019</a:t>
            </a:r>
          </a:p>
        </c:rich>
      </c:tx>
      <c:overlay val="0"/>
    </c:title>
    <c:autoTitleDeleted val="0"/>
    <c:plotArea>
      <c:layout/>
      <c:radarChart>
        <c:radarStyle val="marker"/>
        <c:varyColors val="0"/>
        <c:ser>
          <c:idx val="0"/>
          <c:order val="0"/>
          <c:tx>
            <c:strRef>
              <c:f>FPSE!$AC$1</c:f>
              <c:strCache>
                <c:ptCount val="1"/>
                <c:pt idx="0">
                  <c:v>Arson</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FPSE!$AC$2:$AC$25</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0</c:v>
                </c:pt>
                <c:pt idx="13">
                  <c:v>1</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0-BF8D-4B19-B531-8F5FC82E82D9}"/>
            </c:ext>
          </c:extLst>
        </c:ser>
        <c:ser>
          <c:idx val="1"/>
          <c:order val="1"/>
          <c:tx>
            <c:strRef>
              <c:f>FPSE!$AD$1</c:f>
              <c:strCache>
                <c:ptCount val="1"/>
                <c:pt idx="0">
                  <c:v>Assault</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FPSE!$AD$2:$AD$25</c:f>
              <c:numCache>
                <c:formatCode>General</c:formatCode>
                <c:ptCount val="24"/>
                <c:pt idx="0">
                  <c:v>0</c:v>
                </c:pt>
                <c:pt idx="1">
                  <c:v>2</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1-BF8D-4B19-B531-8F5FC82E82D9}"/>
            </c:ext>
          </c:extLst>
        </c:ser>
        <c:ser>
          <c:idx val="2"/>
          <c:order val="2"/>
          <c:tx>
            <c:strRef>
              <c:f>FPSE!$AE$1</c:f>
              <c:strCache>
                <c:ptCount val="1"/>
                <c:pt idx="0">
                  <c:v>Auto Theft</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FPSE!$AE$2:$AE$25</c:f>
              <c:numCache>
                <c:formatCode>General</c:formatCode>
                <c:ptCount val="24"/>
                <c:pt idx="0">
                  <c:v>0</c:v>
                </c:pt>
                <c:pt idx="1">
                  <c:v>1</c:v>
                </c:pt>
                <c:pt idx="2">
                  <c:v>0</c:v>
                </c:pt>
                <c:pt idx="3">
                  <c:v>0</c:v>
                </c:pt>
                <c:pt idx="4">
                  <c:v>0</c:v>
                </c:pt>
                <c:pt idx="5">
                  <c:v>0</c:v>
                </c:pt>
                <c:pt idx="6">
                  <c:v>0</c:v>
                </c:pt>
                <c:pt idx="7">
                  <c:v>0</c:v>
                </c:pt>
                <c:pt idx="8">
                  <c:v>0</c:v>
                </c:pt>
                <c:pt idx="9">
                  <c:v>0</c:v>
                </c:pt>
                <c:pt idx="10">
                  <c:v>0</c:v>
                </c:pt>
                <c:pt idx="11">
                  <c:v>0</c:v>
                </c:pt>
                <c:pt idx="12">
                  <c:v>0</c:v>
                </c:pt>
                <c:pt idx="13">
                  <c:v>0</c:v>
                </c:pt>
                <c:pt idx="14">
                  <c:v>1</c:v>
                </c:pt>
                <c:pt idx="15">
                  <c:v>0</c:v>
                </c:pt>
                <c:pt idx="16">
                  <c:v>0</c:v>
                </c:pt>
                <c:pt idx="17">
                  <c:v>1</c:v>
                </c:pt>
                <c:pt idx="18">
                  <c:v>1</c:v>
                </c:pt>
                <c:pt idx="19">
                  <c:v>0</c:v>
                </c:pt>
                <c:pt idx="20">
                  <c:v>0</c:v>
                </c:pt>
                <c:pt idx="21">
                  <c:v>1</c:v>
                </c:pt>
                <c:pt idx="22">
                  <c:v>2</c:v>
                </c:pt>
                <c:pt idx="23">
                  <c:v>0</c:v>
                </c:pt>
              </c:numCache>
            </c:numRef>
          </c:val>
          <c:extLst>
            <c:ext xmlns:c16="http://schemas.microsoft.com/office/drawing/2014/chart" uri="{C3380CC4-5D6E-409C-BE32-E72D297353CC}">
              <c16:uniqueId val="{00000002-BF8D-4B19-B531-8F5FC82E82D9}"/>
            </c:ext>
          </c:extLst>
        </c:ser>
        <c:ser>
          <c:idx val="3"/>
          <c:order val="3"/>
          <c:tx>
            <c:strRef>
              <c:f>FPSE!$AF$1</c:f>
              <c:strCache>
                <c:ptCount val="1"/>
                <c:pt idx="0">
                  <c:v>Burglary</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FPSE!$AF$2:$AF$25</c:f>
              <c:numCache>
                <c:formatCode>General</c:formatCode>
                <c:ptCount val="24"/>
                <c:pt idx="0">
                  <c:v>0</c:v>
                </c:pt>
                <c:pt idx="1">
                  <c:v>0</c:v>
                </c:pt>
                <c:pt idx="2">
                  <c:v>0</c:v>
                </c:pt>
                <c:pt idx="3">
                  <c:v>0</c:v>
                </c:pt>
                <c:pt idx="4">
                  <c:v>0</c:v>
                </c:pt>
                <c:pt idx="5">
                  <c:v>0</c:v>
                </c:pt>
                <c:pt idx="6">
                  <c:v>0</c:v>
                </c:pt>
                <c:pt idx="7">
                  <c:v>0</c:v>
                </c:pt>
                <c:pt idx="8">
                  <c:v>0</c:v>
                </c:pt>
                <c:pt idx="9">
                  <c:v>1</c:v>
                </c:pt>
                <c:pt idx="10">
                  <c:v>0</c:v>
                </c:pt>
                <c:pt idx="11">
                  <c:v>0</c:v>
                </c:pt>
                <c:pt idx="12">
                  <c:v>0</c:v>
                </c:pt>
                <c:pt idx="13">
                  <c:v>0</c:v>
                </c:pt>
                <c:pt idx="14">
                  <c:v>1</c:v>
                </c:pt>
                <c:pt idx="15">
                  <c:v>0</c:v>
                </c:pt>
                <c:pt idx="16">
                  <c:v>0</c:v>
                </c:pt>
                <c:pt idx="17">
                  <c:v>0</c:v>
                </c:pt>
                <c:pt idx="18">
                  <c:v>1</c:v>
                </c:pt>
                <c:pt idx="19">
                  <c:v>0</c:v>
                </c:pt>
                <c:pt idx="20">
                  <c:v>0</c:v>
                </c:pt>
                <c:pt idx="21">
                  <c:v>0</c:v>
                </c:pt>
                <c:pt idx="22">
                  <c:v>0</c:v>
                </c:pt>
                <c:pt idx="23">
                  <c:v>0</c:v>
                </c:pt>
              </c:numCache>
            </c:numRef>
          </c:val>
          <c:extLst>
            <c:ext xmlns:c16="http://schemas.microsoft.com/office/drawing/2014/chart" uri="{C3380CC4-5D6E-409C-BE32-E72D297353CC}">
              <c16:uniqueId val="{00000003-BF8D-4B19-B531-8F5FC82E82D9}"/>
            </c:ext>
          </c:extLst>
        </c:ser>
        <c:ser>
          <c:idx val="4"/>
          <c:order val="4"/>
          <c:tx>
            <c:strRef>
              <c:f>FPSE!$AG$1</c:f>
              <c:strCache>
                <c:ptCount val="1"/>
                <c:pt idx="0">
                  <c:v>Homicide</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FPSE!$AG$2:$AG$25</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4-BF8D-4B19-B531-8F5FC82E82D9}"/>
            </c:ext>
          </c:extLst>
        </c:ser>
        <c:ser>
          <c:idx val="5"/>
          <c:order val="5"/>
          <c:tx>
            <c:strRef>
              <c:f>FPSE!$AH$1</c:f>
              <c:strCache>
                <c:ptCount val="1"/>
                <c:pt idx="0">
                  <c:v>Larceny</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FPSE!$AH$2:$AH$25</c:f>
              <c:numCache>
                <c:formatCode>General</c:formatCode>
                <c:ptCount val="24"/>
                <c:pt idx="0">
                  <c:v>2</c:v>
                </c:pt>
                <c:pt idx="1">
                  <c:v>2</c:v>
                </c:pt>
                <c:pt idx="2">
                  <c:v>0</c:v>
                </c:pt>
                <c:pt idx="3">
                  <c:v>0</c:v>
                </c:pt>
                <c:pt idx="4">
                  <c:v>0</c:v>
                </c:pt>
                <c:pt idx="5">
                  <c:v>0</c:v>
                </c:pt>
                <c:pt idx="6">
                  <c:v>0</c:v>
                </c:pt>
                <c:pt idx="7">
                  <c:v>0</c:v>
                </c:pt>
                <c:pt idx="8">
                  <c:v>0</c:v>
                </c:pt>
                <c:pt idx="9">
                  <c:v>1</c:v>
                </c:pt>
                <c:pt idx="10">
                  <c:v>0</c:v>
                </c:pt>
                <c:pt idx="11">
                  <c:v>0</c:v>
                </c:pt>
                <c:pt idx="12">
                  <c:v>0</c:v>
                </c:pt>
                <c:pt idx="13">
                  <c:v>0</c:v>
                </c:pt>
                <c:pt idx="14">
                  <c:v>0</c:v>
                </c:pt>
                <c:pt idx="15">
                  <c:v>2</c:v>
                </c:pt>
                <c:pt idx="16">
                  <c:v>0</c:v>
                </c:pt>
                <c:pt idx="17">
                  <c:v>3</c:v>
                </c:pt>
                <c:pt idx="18">
                  <c:v>2</c:v>
                </c:pt>
                <c:pt idx="19">
                  <c:v>0</c:v>
                </c:pt>
                <c:pt idx="20">
                  <c:v>3</c:v>
                </c:pt>
                <c:pt idx="21">
                  <c:v>0</c:v>
                </c:pt>
                <c:pt idx="22">
                  <c:v>1</c:v>
                </c:pt>
                <c:pt idx="23">
                  <c:v>1</c:v>
                </c:pt>
              </c:numCache>
            </c:numRef>
          </c:val>
          <c:extLst>
            <c:ext xmlns:c16="http://schemas.microsoft.com/office/drawing/2014/chart" uri="{C3380CC4-5D6E-409C-BE32-E72D297353CC}">
              <c16:uniqueId val="{00000005-BF8D-4B19-B531-8F5FC82E82D9}"/>
            </c:ext>
          </c:extLst>
        </c:ser>
        <c:ser>
          <c:idx val="6"/>
          <c:order val="6"/>
          <c:tx>
            <c:strRef>
              <c:f>FPSE!$AI$1</c:f>
              <c:strCache>
                <c:ptCount val="1"/>
                <c:pt idx="0">
                  <c:v>Rape</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FPSE!$AI$2:$AI$25</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6-BF8D-4B19-B531-8F5FC82E82D9}"/>
            </c:ext>
          </c:extLst>
        </c:ser>
        <c:ser>
          <c:idx val="7"/>
          <c:order val="7"/>
          <c:tx>
            <c:strRef>
              <c:f>FPSE!$AJ$1</c:f>
              <c:strCache>
                <c:ptCount val="1"/>
                <c:pt idx="0">
                  <c:v>Robbery</c:v>
                </c:pt>
              </c:strCache>
            </c:strRef>
          </c:tx>
          <c:marker>
            <c:symbol val="none"/>
          </c:marker>
          <c:cat>
            <c:numRef>
              <c:f>FPSE!$AB$2:$AB$25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0.79166666666666663</c:v>
                </c:pt>
                <c:pt idx="20">
                  <c:v>0.83333333333333304</c:v>
                </c:pt>
                <c:pt idx="21">
                  <c:v>0.875</c:v>
                </c:pt>
                <c:pt idx="22">
                  <c:v>0.91666666666666696</c:v>
                </c:pt>
                <c:pt idx="23">
                  <c:v>0.95833333333333304</c:v>
                </c:pt>
              </c:numCache>
            </c:numRef>
          </c:cat>
          <c:val>
            <c:numRef>
              <c:f>FPSE!$AJ$2:$AJ$25</c:f>
              <c:numCache>
                <c:formatCode>General</c:formatCode>
                <c:ptCount val="24"/>
                <c:pt idx="0">
                  <c:v>2</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7-BF8D-4B19-B531-8F5FC82E82D9}"/>
            </c:ext>
          </c:extLst>
        </c:ser>
        <c:dLbls>
          <c:showLegendKey val="0"/>
          <c:showVal val="0"/>
          <c:showCatName val="0"/>
          <c:showSerName val="0"/>
          <c:showPercent val="0"/>
          <c:showBubbleSize val="0"/>
        </c:dLbls>
        <c:axId val="207506816"/>
        <c:axId val="207504896"/>
      </c:radarChart>
      <c:valAx>
        <c:axId val="207504896"/>
        <c:scaling>
          <c:orientation val="minMax"/>
        </c:scaling>
        <c:delete val="0"/>
        <c:axPos val="l"/>
        <c:majorGridlines/>
        <c:title>
          <c:tx>
            <c:rich>
              <a:bodyPr rot="-5400000" vert="horz"/>
              <a:lstStyle/>
              <a:p>
                <a:pPr>
                  <a:defRPr/>
                </a:pPr>
                <a:r>
                  <a:rPr lang="en-US"/>
                  <a:t>Number of Crimes</a:t>
                </a:r>
              </a:p>
            </c:rich>
          </c:tx>
          <c:layout>
            <c:manualLayout>
              <c:xMode val="edge"/>
              <c:yMode val="edge"/>
              <c:x val="1.272684232455608E-2"/>
              <c:y val="0.38427200984206489"/>
            </c:manualLayout>
          </c:layout>
          <c:overlay val="0"/>
        </c:title>
        <c:numFmt formatCode="General" sourceLinked="1"/>
        <c:majorTickMark val="out"/>
        <c:minorTickMark val="none"/>
        <c:tickLblPos val="nextTo"/>
        <c:crossAx val="207506816"/>
        <c:crosses val="autoZero"/>
        <c:crossBetween val="between"/>
      </c:valAx>
      <c:catAx>
        <c:axId val="207506816"/>
        <c:scaling>
          <c:orientation val="minMax"/>
        </c:scaling>
        <c:delete val="0"/>
        <c:axPos val="b"/>
        <c:majorGridlines/>
        <c:title>
          <c:tx>
            <c:rich>
              <a:bodyPr/>
              <a:lstStyle/>
              <a:p>
                <a:pPr>
                  <a:defRPr/>
                </a:pPr>
                <a:r>
                  <a:rPr lang="en-US"/>
                  <a:t>Time of Day</a:t>
                </a:r>
              </a:p>
            </c:rich>
          </c:tx>
          <c:overlay val="0"/>
        </c:title>
        <c:numFmt formatCode="h:mm\ AM/PM" sourceLinked="1"/>
        <c:majorTickMark val="out"/>
        <c:minorTickMark val="none"/>
        <c:tickLblPos val="nextTo"/>
        <c:crossAx val="207504896"/>
        <c:crosses val="autoZero"/>
        <c:auto val="1"/>
        <c:lblAlgn val="ctr"/>
        <c:lblOffset val="100"/>
        <c:noMultiLvlLbl val="0"/>
      </c:catAx>
    </c:plotArea>
    <c:legend>
      <c:legendPos val="r"/>
      <c:overlay val="0"/>
    </c:legend>
    <c:plotVisOnly val="1"/>
    <c:dispBlanksAs val="gap"/>
    <c:showDLblsOverMax val="0"/>
  </c:chart>
  <c:spPr>
    <a:ln>
      <a:noFill/>
    </a:ln>
  </c:sp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800"/>
              <a:t>FPSE</a:t>
            </a:r>
            <a:r>
              <a:rPr lang="en-US" sz="1800" baseline="0"/>
              <a:t> Crime by Category and Day - </a:t>
            </a:r>
            <a:r>
              <a:rPr lang="en-US" sz="1800" b="1" i="0" u="none" strike="noStrike" baseline="0">
                <a:effectLst/>
              </a:rPr>
              <a:t>July 2019</a:t>
            </a:r>
            <a:endParaRPr lang="en-US" sz="1800"/>
          </a:p>
        </c:rich>
      </c:tx>
      <c:layout>
        <c:manualLayout>
          <c:xMode val="edge"/>
          <c:yMode val="edge"/>
          <c:x val="0.15366786299565499"/>
          <c:y val="2.8251911144155401E-2"/>
        </c:manualLayout>
      </c:layout>
      <c:overlay val="0"/>
    </c:title>
    <c:autoTitleDeleted val="0"/>
    <c:plotArea>
      <c:layout/>
      <c:barChart>
        <c:barDir val="col"/>
        <c:grouping val="clustered"/>
        <c:varyColors val="0"/>
        <c:ser>
          <c:idx val="0"/>
          <c:order val="0"/>
          <c:tx>
            <c:strRef>
              <c:f>FPSE!$AC$64</c:f>
              <c:strCache>
                <c:ptCount val="1"/>
                <c:pt idx="0">
                  <c:v>Arson</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FPSE!$AC$65:$AC$71</c:f>
              <c:numCache>
                <c:formatCode>General</c:formatCode>
                <c:ptCount val="7"/>
                <c:pt idx="0">
                  <c:v>0</c:v>
                </c:pt>
                <c:pt idx="1">
                  <c:v>0</c:v>
                </c:pt>
                <c:pt idx="2">
                  <c:v>1</c:v>
                </c:pt>
                <c:pt idx="3">
                  <c:v>0</c:v>
                </c:pt>
                <c:pt idx="4">
                  <c:v>0</c:v>
                </c:pt>
                <c:pt idx="5">
                  <c:v>0</c:v>
                </c:pt>
                <c:pt idx="6">
                  <c:v>0</c:v>
                </c:pt>
              </c:numCache>
            </c:numRef>
          </c:val>
          <c:extLst>
            <c:ext xmlns:c16="http://schemas.microsoft.com/office/drawing/2014/chart" uri="{C3380CC4-5D6E-409C-BE32-E72D297353CC}">
              <c16:uniqueId val="{00000000-DE0C-4BD1-8174-05D695B78F2F}"/>
            </c:ext>
          </c:extLst>
        </c:ser>
        <c:ser>
          <c:idx val="1"/>
          <c:order val="1"/>
          <c:tx>
            <c:strRef>
              <c:f>FPSE!$AD$64</c:f>
              <c:strCache>
                <c:ptCount val="1"/>
                <c:pt idx="0">
                  <c:v>Assault</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FPSE!$AD$65:$AD$71</c:f>
              <c:numCache>
                <c:formatCode>General</c:formatCode>
                <c:ptCount val="7"/>
                <c:pt idx="0">
                  <c:v>0</c:v>
                </c:pt>
                <c:pt idx="1">
                  <c:v>0</c:v>
                </c:pt>
                <c:pt idx="2">
                  <c:v>0</c:v>
                </c:pt>
                <c:pt idx="3">
                  <c:v>0</c:v>
                </c:pt>
                <c:pt idx="4">
                  <c:v>0</c:v>
                </c:pt>
                <c:pt idx="5">
                  <c:v>2</c:v>
                </c:pt>
                <c:pt idx="6">
                  <c:v>0</c:v>
                </c:pt>
              </c:numCache>
            </c:numRef>
          </c:val>
          <c:extLst>
            <c:ext xmlns:c16="http://schemas.microsoft.com/office/drawing/2014/chart" uri="{C3380CC4-5D6E-409C-BE32-E72D297353CC}">
              <c16:uniqueId val="{00000001-DE0C-4BD1-8174-05D695B78F2F}"/>
            </c:ext>
          </c:extLst>
        </c:ser>
        <c:ser>
          <c:idx val="2"/>
          <c:order val="2"/>
          <c:tx>
            <c:strRef>
              <c:f>FPSE!$AE$64</c:f>
              <c:strCache>
                <c:ptCount val="1"/>
                <c:pt idx="0">
                  <c:v>Auto Theft</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FPSE!$AE$65:$AE$71</c:f>
              <c:numCache>
                <c:formatCode>General</c:formatCode>
                <c:ptCount val="7"/>
                <c:pt idx="0">
                  <c:v>2</c:v>
                </c:pt>
                <c:pt idx="1">
                  <c:v>1</c:v>
                </c:pt>
                <c:pt idx="2">
                  <c:v>0</c:v>
                </c:pt>
                <c:pt idx="3">
                  <c:v>0</c:v>
                </c:pt>
                <c:pt idx="4">
                  <c:v>2</c:v>
                </c:pt>
                <c:pt idx="5">
                  <c:v>1</c:v>
                </c:pt>
                <c:pt idx="6">
                  <c:v>1</c:v>
                </c:pt>
              </c:numCache>
            </c:numRef>
          </c:val>
          <c:extLst>
            <c:ext xmlns:c16="http://schemas.microsoft.com/office/drawing/2014/chart" uri="{C3380CC4-5D6E-409C-BE32-E72D297353CC}">
              <c16:uniqueId val="{00000002-DE0C-4BD1-8174-05D695B78F2F}"/>
            </c:ext>
          </c:extLst>
        </c:ser>
        <c:ser>
          <c:idx val="3"/>
          <c:order val="3"/>
          <c:tx>
            <c:strRef>
              <c:f>FPSE!$AF$64</c:f>
              <c:strCache>
                <c:ptCount val="1"/>
                <c:pt idx="0">
                  <c:v>Burglary</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FPSE!$AF$65:$AF$71</c:f>
              <c:numCache>
                <c:formatCode>General</c:formatCode>
                <c:ptCount val="7"/>
                <c:pt idx="0">
                  <c:v>0</c:v>
                </c:pt>
                <c:pt idx="1">
                  <c:v>0</c:v>
                </c:pt>
                <c:pt idx="2">
                  <c:v>3</c:v>
                </c:pt>
                <c:pt idx="3">
                  <c:v>0</c:v>
                </c:pt>
                <c:pt idx="4">
                  <c:v>0</c:v>
                </c:pt>
                <c:pt idx="5">
                  <c:v>0</c:v>
                </c:pt>
                <c:pt idx="6">
                  <c:v>0</c:v>
                </c:pt>
              </c:numCache>
            </c:numRef>
          </c:val>
          <c:extLst>
            <c:ext xmlns:c16="http://schemas.microsoft.com/office/drawing/2014/chart" uri="{C3380CC4-5D6E-409C-BE32-E72D297353CC}">
              <c16:uniqueId val="{00000003-DE0C-4BD1-8174-05D695B78F2F}"/>
            </c:ext>
          </c:extLst>
        </c:ser>
        <c:ser>
          <c:idx val="4"/>
          <c:order val="4"/>
          <c:tx>
            <c:strRef>
              <c:f>FPSE!$AG$64</c:f>
              <c:strCache>
                <c:ptCount val="1"/>
                <c:pt idx="0">
                  <c:v>Homicide</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FPSE!$AG$65:$AG$71</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4-DE0C-4BD1-8174-05D695B78F2F}"/>
            </c:ext>
          </c:extLst>
        </c:ser>
        <c:ser>
          <c:idx val="5"/>
          <c:order val="5"/>
          <c:tx>
            <c:strRef>
              <c:f>FPSE!$AH$64</c:f>
              <c:strCache>
                <c:ptCount val="1"/>
                <c:pt idx="0">
                  <c:v>Larceny</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FPSE!$AH$65:$AH$71</c:f>
              <c:numCache>
                <c:formatCode>General</c:formatCode>
                <c:ptCount val="7"/>
                <c:pt idx="0">
                  <c:v>4</c:v>
                </c:pt>
                <c:pt idx="1">
                  <c:v>2</c:v>
                </c:pt>
                <c:pt idx="2">
                  <c:v>0</c:v>
                </c:pt>
                <c:pt idx="3">
                  <c:v>1</c:v>
                </c:pt>
                <c:pt idx="4">
                  <c:v>2</c:v>
                </c:pt>
                <c:pt idx="5">
                  <c:v>3</c:v>
                </c:pt>
                <c:pt idx="6">
                  <c:v>5</c:v>
                </c:pt>
              </c:numCache>
            </c:numRef>
          </c:val>
          <c:extLst>
            <c:ext xmlns:c16="http://schemas.microsoft.com/office/drawing/2014/chart" uri="{C3380CC4-5D6E-409C-BE32-E72D297353CC}">
              <c16:uniqueId val="{00000005-DE0C-4BD1-8174-05D695B78F2F}"/>
            </c:ext>
          </c:extLst>
        </c:ser>
        <c:ser>
          <c:idx val="6"/>
          <c:order val="6"/>
          <c:tx>
            <c:strRef>
              <c:f>FPSE!$AI$64</c:f>
              <c:strCache>
                <c:ptCount val="1"/>
                <c:pt idx="0">
                  <c:v>Rape</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FPSE!$AI$65:$AI$71</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6-DE0C-4BD1-8174-05D695B78F2F}"/>
            </c:ext>
          </c:extLst>
        </c:ser>
        <c:ser>
          <c:idx val="7"/>
          <c:order val="7"/>
          <c:tx>
            <c:strRef>
              <c:f>FPSE!$AJ$64</c:f>
              <c:strCache>
                <c:ptCount val="1"/>
                <c:pt idx="0">
                  <c:v>Robbery</c:v>
                </c:pt>
              </c:strCache>
            </c:strRef>
          </c:tx>
          <c:invertIfNegative val="0"/>
          <c:cat>
            <c:strRef>
              <c:f>FPSE!$AB$65:$AB$71</c:f>
              <c:strCache>
                <c:ptCount val="7"/>
                <c:pt idx="0">
                  <c:v>Sunday</c:v>
                </c:pt>
                <c:pt idx="1">
                  <c:v>Monday</c:v>
                </c:pt>
                <c:pt idx="2">
                  <c:v>Tuesday</c:v>
                </c:pt>
                <c:pt idx="3">
                  <c:v>Wednesday</c:v>
                </c:pt>
                <c:pt idx="4">
                  <c:v>Thursday</c:v>
                </c:pt>
                <c:pt idx="5">
                  <c:v>Friday</c:v>
                </c:pt>
                <c:pt idx="6">
                  <c:v>Saturday</c:v>
                </c:pt>
              </c:strCache>
            </c:strRef>
          </c:cat>
          <c:val>
            <c:numRef>
              <c:f>FPSE!$AJ$65:$AJ$71</c:f>
              <c:numCache>
                <c:formatCode>General</c:formatCode>
                <c:ptCount val="7"/>
                <c:pt idx="0">
                  <c:v>0</c:v>
                </c:pt>
                <c:pt idx="1">
                  <c:v>0</c:v>
                </c:pt>
                <c:pt idx="2">
                  <c:v>0</c:v>
                </c:pt>
                <c:pt idx="3">
                  <c:v>2</c:v>
                </c:pt>
                <c:pt idx="4">
                  <c:v>0</c:v>
                </c:pt>
                <c:pt idx="5">
                  <c:v>0</c:v>
                </c:pt>
                <c:pt idx="6">
                  <c:v>0</c:v>
                </c:pt>
              </c:numCache>
            </c:numRef>
          </c:val>
          <c:extLst>
            <c:ext xmlns:c16="http://schemas.microsoft.com/office/drawing/2014/chart" uri="{C3380CC4-5D6E-409C-BE32-E72D297353CC}">
              <c16:uniqueId val="{00000007-DE0C-4BD1-8174-05D695B78F2F}"/>
            </c:ext>
          </c:extLst>
        </c:ser>
        <c:dLbls>
          <c:showLegendKey val="0"/>
          <c:showVal val="0"/>
          <c:showCatName val="0"/>
          <c:showSerName val="0"/>
          <c:showPercent val="0"/>
          <c:showBubbleSize val="0"/>
        </c:dLbls>
        <c:gapWidth val="150"/>
        <c:axId val="207394688"/>
        <c:axId val="207396864"/>
      </c:barChart>
      <c:catAx>
        <c:axId val="207394688"/>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207396864"/>
        <c:crosses val="autoZero"/>
        <c:auto val="1"/>
        <c:lblAlgn val="ctr"/>
        <c:lblOffset val="100"/>
        <c:noMultiLvlLbl val="0"/>
      </c:catAx>
      <c:valAx>
        <c:axId val="207396864"/>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207394688"/>
        <c:crosses val="autoZero"/>
        <c:crossBetween val="between"/>
      </c:valAx>
    </c:plotArea>
    <c:legend>
      <c:legendPos val="r"/>
      <c:overlay val="0"/>
    </c:legend>
    <c:plotVisOnly val="1"/>
    <c:dispBlanksAs val="gap"/>
    <c:showDLblsOverMax val="0"/>
  </c:chart>
  <c:spPr>
    <a:ln>
      <a:noFill/>
    </a:ln>
  </c:sp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CWE Crime by Day -</a:t>
            </a:r>
            <a:r>
              <a:rPr lang="en-US" baseline="0"/>
              <a:t> </a:t>
            </a:r>
            <a:r>
              <a:rPr lang="en-US" sz="1800" b="1" i="0" u="none" strike="noStrike" baseline="0">
                <a:effectLst/>
              </a:rPr>
              <a:t>July 2019</a:t>
            </a:r>
            <a:endParaRPr lang="en-US"/>
          </a:p>
        </c:rich>
      </c:tx>
      <c:layout>
        <c:manualLayout>
          <c:xMode val="edge"/>
          <c:yMode val="edge"/>
          <c:x val="0.31029917639483501"/>
          <c:y val="1.21282789924361E-2"/>
        </c:manualLayout>
      </c:layout>
      <c:overlay val="0"/>
    </c:title>
    <c:autoTitleDeleted val="0"/>
    <c:plotArea>
      <c:layout/>
      <c:lineChart>
        <c:grouping val="standard"/>
        <c:varyColors val="0"/>
        <c:ser>
          <c:idx val="0"/>
          <c:order val="0"/>
          <c:cat>
            <c:strRef>
              <c:f>CWE!$Y$13:$Y$19</c:f>
              <c:strCache>
                <c:ptCount val="7"/>
                <c:pt idx="0">
                  <c:v>Sunday</c:v>
                </c:pt>
                <c:pt idx="1">
                  <c:v>Monday</c:v>
                </c:pt>
                <c:pt idx="2">
                  <c:v>Tuesday</c:v>
                </c:pt>
                <c:pt idx="3">
                  <c:v>Wednesday</c:v>
                </c:pt>
                <c:pt idx="4">
                  <c:v>Thursday</c:v>
                </c:pt>
                <c:pt idx="5">
                  <c:v>Friday</c:v>
                </c:pt>
                <c:pt idx="6">
                  <c:v>Saturday</c:v>
                </c:pt>
              </c:strCache>
            </c:strRef>
          </c:cat>
          <c:val>
            <c:numRef>
              <c:f>CWE!$Z$13:$Z$19</c:f>
              <c:numCache>
                <c:formatCode>General</c:formatCode>
                <c:ptCount val="7"/>
                <c:pt idx="0">
                  <c:v>12</c:v>
                </c:pt>
                <c:pt idx="1">
                  <c:v>25</c:v>
                </c:pt>
                <c:pt idx="2">
                  <c:v>13</c:v>
                </c:pt>
                <c:pt idx="3">
                  <c:v>18</c:v>
                </c:pt>
                <c:pt idx="4">
                  <c:v>13</c:v>
                </c:pt>
                <c:pt idx="5">
                  <c:v>15</c:v>
                </c:pt>
                <c:pt idx="6">
                  <c:v>10</c:v>
                </c:pt>
              </c:numCache>
            </c:numRef>
          </c:val>
          <c:smooth val="0"/>
          <c:extLst>
            <c:ext xmlns:c16="http://schemas.microsoft.com/office/drawing/2014/chart" uri="{C3380CC4-5D6E-409C-BE32-E72D297353CC}">
              <c16:uniqueId val="{00000000-38C0-4A1E-B707-6A4E7EE72A73}"/>
            </c:ext>
          </c:extLst>
        </c:ser>
        <c:dLbls>
          <c:showLegendKey val="0"/>
          <c:showVal val="0"/>
          <c:showCatName val="0"/>
          <c:showSerName val="0"/>
          <c:showPercent val="0"/>
          <c:showBubbleSize val="0"/>
        </c:dLbls>
        <c:marker val="1"/>
        <c:smooth val="0"/>
        <c:axId val="158040064"/>
        <c:axId val="158041984"/>
      </c:lineChart>
      <c:catAx>
        <c:axId val="158040064"/>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158041984"/>
        <c:crosses val="autoZero"/>
        <c:auto val="1"/>
        <c:lblAlgn val="ctr"/>
        <c:lblOffset val="100"/>
        <c:noMultiLvlLbl val="0"/>
      </c:catAx>
      <c:valAx>
        <c:axId val="158041984"/>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158040064"/>
        <c:crosses val="autoZero"/>
        <c:crossBetween val="between"/>
      </c:valAx>
    </c:plotArea>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6"/>
    </mc:Choice>
    <mc:Fallback>
      <c:style val="26"/>
    </mc:Fallback>
  </mc:AlternateContent>
  <c:chart>
    <c:title>
      <c:tx>
        <c:rich>
          <a:bodyPr/>
          <a:lstStyle/>
          <a:p>
            <a:pPr>
              <a:defRPr/>
            </a:pPr>
            <a:r>
              <a:rPr lang="en-US"/>
              <a:t>CWE Crime and Calls for Service by Time of Day - </a:t>
            </a:r>
            <a:r>
              <a:rPr lang="en-US" sz="1800" b="1" i="0" u="none" strike="noStrike" baseline="0">
                <a:effectLst/>
              </a:rPr>
              <a:t>July 2019</a:t>
            </a:r>
            <a:endParaRPr lang="en-US"/>
          </a:p>
        </c:rich>
      </c:tx>
      <c:layout>
        <c:manualLayout>
          <c:xMode val="edge"/>
          <c:yMode val="edge"/>
          <c:x val="0.17494487766212583"/>
          <c:y val="1.212827899243606E-2"/>
        </c:manualLayout>
      </c:layout>
      <c:overlay val="0"/>
    </c:title>
    <c:autoTitleDeleted val="0"/>
    <c:plotArea>
      <c:layout>
        <c:manualLayout>
          <c:layoutTarget val="inner"/>
          <c:xMode val="edge"/>
          <c:yMode val="edge"/>
          <c:x val="4.7116572279458306E-2"/>
          <c:y val="8.2826118201061075E-2"/>
          <c:w val="0.79714725202581749"/>
          <c:h val="0.81520943484607356"/>
        </c:manualLayout>
      </c:layout>
      <c:lineChart>
        <c:grouping val="standard"/>
        <c:varyColors val="0"/>
        <c:ser>
          <c:idx val="0"/>
          <c:order val="0"/>
          <c:tx>
            <c:v>Crimes</c:v>
          </c:tx>
          <c:marker>
            <c:symbol val="none"/>
          </c:marker>
          <c:cat>
            <c:numRef>
              <c:f>CWE!$AB$42:$AB$65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CWE!$AJ$42:$AJ$65</c:f>
              <c:numCache>
                <c:formatCode>General</c:formatCode>
                <c:ptCount val="24"/>
                <c:pt idx="0">
                  <c:v>5</c:v>
                </c:pt>
                <c:pt idx="1">
                  <c:v>1</c:v>
                </c:pt>
                <c:pt idx="2">
                  <c:v>1</c:v>
                </c:pt>
                <c:pt idx="3">
                  <c:v>2</c:v>
                </c:pt>
                <c:pt idx="4">
                  <c:v>2</c:v>
                </c:pt>
                <c:pt idx="5">
                  <c:v>2</c:v>
                </c:pt>
                <c:pt idx="6">
                  <c:v>3</c:v>
                </c:pt>
                <c:pt idx="7">
                  <c:v>5</c:v>
                </c:pt>
                <c:pt idx="8">
                  <c:v>4</c:v>
                </c:pt>
                <c:pt idx="9">
                  <c:v>6</c:v>
                </c:pt>
                <c:pt idx="10">
                  <c:v>1</c:v>
                </c:pt>
                <c:pt idx="11">
                  <c:v>1</c:v>
                </c:pt>
                <c:pt idx="12">
                  <c:v>9</c:v>
                </c:pt>
                <c:pt idx="13">
                  <c:v>3</c:v>
                </c:pt>
                <c:pt idx="14">
                  <c:v>2</c:v>
                </c:pt>
                <c:pt idx="15">
                  <c:v>5</c:v>
                </c:pt>
                <c:pt idx="16">
                  <c:v>6</c:v>
                </c:pt>
                <c:pt idx="17">
                  <c:v>7</c:v>
                </c:pt>
                <c:pt idx="18">
                  <c:v>9</c:v>
                </c:pt>
                <c:pt idx="19">
                  <c:v>3</c:v>
                </c:pt>
                <c:pt idx="20">
                  <c:v>10</c:v>
                </c:pt>
                <c:pt idx="21">
                  <c:v>10</c:v>
                </c:pt>
                <c:pt idx="22">
                  <c:v>4</c:v>
                </c:pt>
                <c:pt idx="23">
                  <c:v>5</c:v>
                </c:pt>
              </c:numCache>
            </c:numRef>
          </c:val>
          <c:smooth val="0"/>
          <c:extLst>
            <c:ext xmlns:c16="http://schemas.microsoft.com/office/drawing/2014/chart" uri="{C3380CC4-5D6E-409C-BE32-E72D297353CC}">
              <c16:uniqueId val="{00000000-C3AF-439A-AEE8-52BC1EFC8C6A}"/>
            </c:ext>
          </c:extLst>
        </c:ser>
        <c:ser>
          <c:idx val="1"/>
          <c:order val="1"/>
          <c:tx>
            <c:v>Calls for Service</c:v>
          </c:tx>
          <c:spPr>
            <a:ln w="38100"/>
          </c:spPr>
          <c:marker>
            <c:symbol val="none"/>
          </c:marker>
          <c:cat>
            <c:numRef>
              <c:f>CWE!$AB$42:$AB$65</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CWE!$AK$42:$AK$65</c:f>
              <c:numCache>
                <c:formatCode>General</c:formatCode>
                <c:ptCount val="24"/>
                <c:pt idx="0">
                  <c:v>21</c:v>
                </c:pt>
                <c:pt idx="1">
                  <c:v>28</c:v>
                </c:pt>
                <c:pt idx="2">
                  <c:v>15</c:v>
                </c:pt>
                <c:pt idx="3">
                  <c:v>9</c:v>
                </c:pt>
                <c:pt idx="4">
                  <c:v>7</c:v>
                </c:pt>
                <c:pt idx="5">
                  <c:v>7</c:v>
                </c:pt>
                <c:pt idx="6">
                  <c:v>7</c:v>
                </c:pt>
                <c:pt idx="7">
                  <c:v>15</c:v>
                </c:pt>
                <c:pt idx="8">
                  <c:v>17</c:v>
                </c:pt>
                <c:pt idx="9">
                  <c:v>23</c:v>
                </c:pt>
                <c:pt idx="10">
                  <c:v>20</c:v>
                </c:pt>
                <c:pt idx="11">
                  <c:v>37</c:v>
                </c:pt>
                <c:pt idx="12">
                  <c:v>34</c:v>
                </c:pt>
                <c:pt idx="13">
                  <c:v>38</c:v>
                </c:pt>
                <c:pt idx="14">
                  <c:v>33</c:v>
                </c:pt>
                <c:pt idx="15">
                  <c:v>24</c:v>
                </c:pt>
                <c:pt idx="16">
                  <c:v>32</c:v>
                </c:pt>
                <c:pt idx="17">
                  <c:v>36</c:v>
                </c:pt>
                <c:pt idx="18">
                  <c:v>36</c:v>
                </c:pt>
                <c:pt idx="19">
                  <c:v>21</c:v>
                </c:pt>
                <c:pt idx="20">
                  <c:v>36</c:v>
                </c:pt>
                <c:pt idx="21">
                  <c:v>30</c:v>
                </c:pt>
                <c:pt idx="22">
                  <c:v>29</c:v>
                </c:pt>
                <c:pt idx="23">
                  <c:v>27</c:v>
                </c:pt>
              </c:numCache>
            </c:numRef>
          </c:val>
          <c:smooth val="0"/>
          <c:extLst>
            <c:ext xmlns:c16="http://schemas.microsoft.com/office/drawing/2014/chart" uri="{C3380CC4-5D6E-409C-BE32-E72D297353CC}">
              <c16:uniqueId val="{00000001-C3AF-439A-AEE8-52BC1EFC8C6A}"/>
            </c:ext>
          </c:extLst>
        </c:ser>
        <c:dLbls>
          <c:showLegendKey val="0"/>
          <c:showVal val="0"/>
          <c:showCatName val="0"/>
          <c:showSerName val="0"/>
          <c:showPercent val="0"/>
          <c:showBubbleSize val="0"/>
        </c:dLbls>
        <c:smooth val="0"/>
        <c:axId val="205872512"/>
        <c:axId val="205980800"/>
      </c:lineChart>
      <c:catAx>
        <c:axId val="205872512"/>
        <c:scaling>
          <c:orientation val="minMax"/>
        </c:scaling>
        <c:delete val="0"/>
        <c:axPos val="b"/>
        <c:numFmt formatCode="h:mm\ AM/PM" sourceLinked="1"/>
        <c:majorTickMark val="none"/>
        <c:minorTickMark val="none"/>
        <c:tickLblPos val="nextTo"/>
        <c:crossAx val="205980800"/>
        <c:crosses val="autoZero"/>
        <c:auto val="1"/>
        <c:lblAlgn val="ctr"/>
        <c:lblOffset val="100"/>
        <c:noMultiLvlLbl val="0"/>
      </c:catAx>
      <c:valAx>
        <c:axId val="205980800"/>
        <c:scaling>
          <c:orientation val="minMax"/>
        </c:scaling>
        <c:delete val="0"/>
        <c:axPos val="l"/>
        <c:majorGridlines/>
        <c:title>
          <c:tx>
            <c:rich>
              <a:bodyPr/>
              <a:lstStyle/>
              <a:p>
                <a:pPr>
                  <a:defRPr/>
                </a:pPr>
                <a:r>
                  <a:rPr lang="en-US"/>
                  <a:t>Number</a:t>
                </a:r>
                <a:r>
                  <a:rPr lang="en-US" baseline="0"/>
                  <a:t> of Crimes/CFS</a:t>
                </a:r>
                <a:endParaRPr lang="en-US"/>
              </a:p>
            </c:rich>
          </c:tx>
          <c:overlay val="0"/>
        </c:title>
        <c:numFmt formatCode="General" sourceLinked="1"/>
        <c:majorTickMark val="out"/>
        <c:minorTickMark val="none"/>
        <c:tickLblPos val="nextTo"/>
        <c:crossAx val="205872512"/>
        <c:crosses val="autoZero"/>
        <c:crossBetween val="between"/>
        <c:minorUnit val="0.2"/>
      </c:valAx>
    </c:plotArea>
    <c:legend>
      <c:legendPos val="r"/>
      <c:overlay val="0"/>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CWE Crime by Day and Time Frame - </a:t>
            </a:r>
            <a:r>
              <a:rPr lang="en-US" sz="1800" b="1" i="0" u="none" strike="noStrike" baseline="0">
                <a:effectLst/>
              </a:rPr>
              <a:t>July 2019</a:t>
            </a:r>
            <a:endParaRPr lang="en-US"/>
          </a:p>
        </c:rich>
      </c:tx>
      <c:layout>
        <c:manualLayout>
          <c:xMode val="edge"/>
          <c:yMode val="edge"/>
          <c:x val="0.24682348499412829"/>
          <c:y val="1.2145214689780614E-2"/>
        </c:manualLayout>
      </c:layout>
      <c:overlay val="0"/>
    </c:title>
    <c:autoTitleDeleted val="0"/>
    <c:plotArea>
      <c:layout/>
      <c:barChart>
        <c:barDir val="col"/>
        <c:grouping val="stacked"/>
        <c:varyColors val="0"/>
        <c:ser>
          <c:idx val="0"/>
          <c:order val="0"/>
          <c:tx>
            <c:strRef>
              <c:f>CWE!$AB$68</c:f>
              <c:strCache>
                <c:ptCount val="1"/>
                <c:pt idx="0">
                  <c:v>12:00am - 3:00am</c:v>
                </c:pt>
              </c:strCache>
            </c:strRef>
          </c:tx>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CWE!$AC$68:$AI$68</c:f>
              <c:numCache>
                <c:formatCode>General</c:formatCode>
                <c:ptCount val="7"/>
                <c:pt idx="0">
                  <c:v>1</c:v>
                </c:pt>
                <c:pt idx="1">
                  <c:v>1</c:v>
                </c:pt>
                <c:pt idx="2">
                  <c:v>2</c:v>
                </c:pt>
                <c:pt idx="3">
                  <c:v>2</c:v>
                </c:pt>
                <c:pt idx="4">
                  <c:v>0</c:v>
                </c:pt>
                <c:pt idx="5">
                  <c:v>1</c:v>
                </c:pt>
                <c:pt idx="6">
                  <c:v>2</c:v>
                </c:pt>
              </c:numCache>
            </c:numRef>
          </c:val>
          <c:extLst>
            <c:ext xmlns:c16="http://schemas.microsoft.com/office/drawing/2014/chart" uri="{C3380CC4-5D6E-409C-BE32-E72D297353CC}">
              <c16:uniqueId val="{00000000-4E56-48B0-BD11-7D90F0E4F2C5}"/>
            </c:ext>
          </c:extLst>
        </c:ser>
        <c:ser>
          <c:idx val="1"/>
          <c:order val="1"/>
          <c:tx>
            <c:strRef>
              <c:f>CWE!$AB$69</c:f>
              <c:strCache>
                <c:ptCount val="1"/>
                <c:pt idx="0">
                  <c:v>4:00am - 7:00am</c:v>
                </c:pt>
              </c:strCache>
            </c:strRef>
          </c:tx>
          <c:spPr>
            <a:solidFill>
              <a:srgbClr val="00B0F0"/>
            </a:solidFill>
          </c:spPr>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CWE!$AC$69:$AI$69</c:f>
              <c:numCache>
                <c:formatCode>General</c:formatCode>
                <c:ptCount val="7"/>
                <c:pt idx="0">
                  <c:v>3</c:v>
                </c:pt>
                <c:pt idx="1">
                  <c:v>3</c:v>
                </c:pt>
                <c:pt idx="2">
                  <c:v>1</c:v>
                </c:pt>
                <c:pt idx="3">
                  <c:v>2</c:v>
                </c:pt>
                <c:pt idx="4">
                  <c:v>1</c:v>
                </c:pt>
                <c:pt idx="5">
                  <c:v>2</c:v>
                </c:pt>
                <c:pt idx="6">
                  <c:v>0</c:v>
                </c:pt>
              </c:numCache>
            </c:numRef>
          </c:val>
          <c:extLst>
            <c:ext xmlns:c16="http://schemas.microsoft.com/office/drawing/2014/chart" uri="{C3380CC4-5D6E-409C-BE32-E72D297353CC}">
              <c16:uniqueId val="{00000001-4E56-48B0-BD11-7D90F0E4F2C5}"/>
            </c:ext>
          </c:extLst>
        </c:ser>
        <c:ser>
          <c:idx val="2"/>
          <c:order val="2"/>
          <c:tx>
            <c:strRef>
              <c:f>CWE!$AB$70</c:f>
              <c:strCache>
                <c:ptCount val="1"/>
                <c:pt idx="0">
                  <c:v>8:00am - 11:00am</c:v>
                </c:pt>
              </c:strCache>
            </c:strRef>
          </c:tx>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CWE!$AC$70:$AI$70</c:f>
              <c:numCache>
                <c:formatCode>General</c:formatCode>
                <c:ptCount val="7"/>
                <c:pt idx="0">
                  <c:v>1</c:v>
                </c:pt>
                <c:pt idx="1">
                  <c:v>1</c:v>
                </c:pt>
                <c:pt idx="2">
                  <c:v>1</c:v>
                </c:pt>
                <c:pt idx="3">
                  <c:v>4</c:v>
                </c:pt>
                <c:pt idx="4">
                  <c:v>1</c:v>
                </c:pt>
                <c:pt idx="5">
                  <c:v>3</c:v>
                </c:pt>
                <c:pt idx="6">
                  <c:v>1</c:v>
                </c:pt>
              </c:numCache>
            </c:numRef>
          </c:val>
          <c:extLst>
            <c:ext xmlns:c16="http://schemas.microsoft.com/office/drawing/2014/chart" uri="{C3380CC4-5D6E-409C-BE32-E72D297353CC}">
              <c16:uniqueId val="{00000002-4E56-48B0-BD11-7D90F0E4F2C5}"/>
            </c:ext>
          </c:extLst>
        </c:ser>
        <c:ser>
          <c:idx val="3"/>
          <c:order val="3"/>
          <c:tx>
            <c:strRef>
              <c:f>CWE!$AB$71</c:f>
              <c:strCache>
                <c:ptCount val="1"/>
                <c:pt idx="0">
                  <c:v>12:00pm - 3:00pm</c:v>
                </c:pt>
              </c:strCache>
            </c:strRef>
          </c:tx>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CWE!$AC$71:$AI$71</c:f>
              <c:numCache>
                <c:formatCode>General</c:formatCode>
                <c:ptCount val="7"/>
                <c:pt idx="0">
                  <c:v>1</c:v>
                </c:pt>
                <c:pt idx="1">
                  <c:v>5</c:v>
                </c:pt>
                <c:pt idx="2">
                  <c:v>0</c:v>
                </c:pt>
                <c:pt idx="3">
                  <c:v>5</c:v>
                </c:pt>
                <c:pt idx="4">
                  <c:v>3</c:v>
                </c:pt>
                <c:pt idx="5">
                  <c:v>2</c:v>
                </c:pt>
                <c:pt idx="6">
                  <c:v>3</c:v>
                </c:pt>
              </c:numCache>
            </c:numRef>
          </c:val>
          <c:extLst>
            <c:ext xmlns:c16="http://schemas.microsoft.com/office/drawing/2014/chart" uri="{C3380CC4-5D6E-409C-BE32-E72D297353CC}">
              <c16:uniqueId val="{00000003-4E56-48B0-BD11-7D90F0E4F2C5}"/>
            </c:ext>
          </c:extLst>
        </c:ser>
        <c:ser>
          <c:idx val="4"/>
          <c:order val="4"/>
          <c:tx>
            <c:strRef>
              <c:f>CWE!$AB$72</c:f>
              <c:strCache>
                <c:ptCount val="1"/>
                <c:pt idx="0">
                  <c:v>4:00pm - 7:00pm</c:v>
                </c:pt>
              </c:strCache>
            </c:strRef>
          </c:tx>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CWE!$AC$72:$AI$72</c:f>
              <c:numCache>
                <c:formatCode>General</c:formatCode>
                <c:ptCount val="7"/>
                <c:pt idx="0">
                  <c:v>3</c:v>
                </c:pt>
                <c:pt idx="1">
                  <c:v>7</c:v>
                </c:pt>
                <c:pt idx="2">
                  <c:v>4</c:v>
                </c:pt>
                <c:pt idx="3">
                  <c:v>3</c:v>
                </c:pt>
                <c:pt idx="4">
                  <c:v>6</c:v>
                </c:pt>
                <c:pt idx="5">
                  <c:v>1</c:v>
                </c:pt>
                <c:pt idx="6">
                  <c:v>1</c:v>
                </c:pt>
              </c:numCache>
            </c:numRef>
          </c:val>
          <c:extLst>
            <c:ext xmlns:c16="http://schemas.microsoft.com/office/drawing/2014/chart" uri="{C3380CC4-5D6E-409C-BE32-E72D297353CC}">
              <c16:uniqueId val="{00000004-4E56-48B0-BD11-7D90F0E4F2C5}"/>
            </c:ext>
          </c:extLst>
        </c:ser>
        <c:ser>
          <c:idx val="5"/>
          <c:order val="5"/>
          <c:tx>
            <c:strRef>
              <c:f>CWE!$AB$73</c:f>
              <c:strCache>
                <c:ptCount val="1"/>
                <c:pt idx="0">
                  <c:v>8:00pm - 11:00pm</c:v>
                </c:pt>
              </c:strCache>
            </c:strRef>
          </c:tx>
          <c:invertIfNegative val="0"/>
          <c:cat>
            <c:strRef>
              <c:f>CWE!$AC$41:$AI$41</c:f>
              <c:strCache>
                <c:ptCount val="7"/>
                <c:pt idx="0">
                  <c:v>Sunday</c:v>
                </c:pt>
                <c:pt idx="1">
                  <c:v>Monday</c:v>
                </c:pt>
                <c:pt idx="2">
                  <c:v>Tuesday</c:v>
                </c:pt>
                <c:pt idx="3">
                  <c:v>Wednesday</c:v>
                </c:pt>
                <c:pt idx="4">
                  <c:v>Thursday</c:v>
                </c:pt>
                <c:pt idx="5">
                  <c:v>Friday</c:v>
                </c:pt>
                <c:pt idx="6">
                  <c:v>Saturday</c:v>
                </c:pt>
              </c:strCache>
            </c:strRef>
          </c:cat>
          <c:val>
            <c:numRef>
              <c:f>CWE!$AC$73:$AI$73</c:f>
              <c:numCache>
                <c:formatCode>General</c:formatCode>
                <c:ptCount val="7"/>
                <c:pt idx="0">
                  <c:v>3</c:v>
                </c:pt>
                <c:pt idx="1">
                  <c:v>8</c:v>
                </c:pt>
                <c:pt idx="2">
                  <c:v>5</c:v>
                </c:pt>
                <c:pt idx="3">
                  <c:v>2</c:v>
                </c:pt>
                <c:pt idx="4">
                  <c:v>2</c:v>
                </c:pt>
                <c:pt idx="5">
                  <c:v>6</c:v>
                </c:pt>
                <c:pt idx="6">
                  <c:v>3</c:v>
                </c:pt>
              </c:numCache>
            </c:numRef>
          </c:val>
          <c:extLst>
            <c:ext xmlns:c16="http://schemas.microsoft.com/office/drawing/2014/chart" uri="{C3380CC4-5D6E-409C-BE32-E72D297353CC}">
              <c16:uniqueId val="{00000005-4E56-48B0-BD11-7D90F0E4F2C5}"/>
            </c:ext>
          </c:extLst>
        </c:ser>
        <c:dLbls>
          <c:showLegendKey val="0"/>
          <c:showVal val="0"/>
          <c:showCatName val="0"/>
          <c:showSerName val="0"/>
          <c:showPercent val="0"/>
          <c:showBubbleSize val="0"/>
        </c:dLbls>
        <c:gapWidth val="150"/>
        <c:overlap val="100"/>
        <c:axId val="206031104"/>
        <c:axId val="206049664"/>
      </c:barChart>
      <c:catAx>
        <c:axId val="206031104"/>
        <c:scaling>
          <c:orientation val="minMax"/>
        </c:scaling>
        <c:delete val="0"/>
        <c:axPos val="b"/>
        <c:title>
          <c:tx>
            <c:rich>
              <a:bodyPr/>
              <a:lstStyle/>
              <a:p>
                <a:pPr>
                  <a:defRPr/>
                </a:pPr>
                <a:r>
                  <a:rPr lang="en-US"/>
                  <a:t>Day</a:t>
                </a:r>
              </a:p>
            </c:rich>
          </c:tx>
          <c:overlay val="0"/>
        </c:title>
        <c:numFmt formatCode="General" sourceLinked="0"/>
        <c:majorTickMark val="out"/>
        <c:minorTickMark val="none"/>
        <c:tickLblPos val="nextTo"/>
        <c:crossAx val="206049664"/>
        <c:crosses val="autoZero"/>
        <c:auto val="1"/>
        <c:lblAlgn val="ctr"/>
        <c:lblOffset val="100"/>
        <c:noMultiLvlLbl val="0"/>
      </c:catAx>
      <c:valAx>
        <c:axId val="206049664"/>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206031104"/>
        <c:crosses val="autoZero"/>
        <c:crossBetween val="between"/>
      </c:valAx>
    </c:plotArea>
    <c:legend>
      <c:legendPos val="r"/>
      <c:overlay val="0"/>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title>
      <c:tx>
        <c:rich>
          <a:bodyPr/>
          <a:lstStyle/>
          <a:p>
            <a:pPr>
              <a:defRPr/>
            </a:pPr>
            <a:r>
              <a:rPr lang="en-US"/>
              <a:t>CWE Crime by Category and Time of Day - </a:t>
            </a:r>
            <a:r>
              <a:rPr lang="en-US" baseline="0"/>
              <a:t> </a:t>
            </a:r>
            <a:r>
              <a:rPr lang="en-US" sz="1800" b="1" i="0" u="none" strike="noStrike" baseline="0">
                <a:effectLst/>
              </a:rPr>
              <a:t>July 2019</a:t>
            </a:r>
            <a:endParaRPr lang="en-US"/>
          </a:p>
        </c:rich>
      </c:tx>
      <c:overlay val="0"/>
    </c:title>
    <c:autoTitleDeleted val="0"/>
    <c:plotArea>
      <c:layout/>
      <c:radarChart>
        <c:radarStyle val="marker"/>
        <c:varyColors val="0"/>
        <c:ser>
          <c:idx val="0"/>
          <c:order val="0"/>
          <c:tx>
            <c:strRef>
              <c:f>CWE!$AC$13</c:f>
              <c:strCache>
                <c:ptCount val="1"/>
                <c:pt idx="0">
                  <c:v>Arson</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CWE!$AC$14:$AC$37</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0-1EA1-4B5A-B687-3B4378237FCD}"/>
            </c:ext>
          </c:extLst>
        </c:ser>
        <c:ser>
          <c:idx val="1"/>
          <c:order val="1"/>
          <c:tx>
            <c:strRef>
              <c:f>CWE!$AD$13</c:f>
              <c:strCache>
                <c:ptCount val="1"/>
                <c:pt idx="0">
                  <c:v>Assault</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CWE!$AD$14:$AD$37</c:f>
              <c:numCache>
                <c:formatCode>General</c:formatCode>
                <c:ptCount val="24"/>
                <c:pt idx="0">
                  <c:v>0</c:v>
                </c:pt>
                <c:pt idx="1">
                  <c:v>0</c:v>
                </c:pt>
                <c:pt idx="2">
                  <c:v>0</c:v>
                </c:pt>
                <c:pt idx="3">
                  <c:v>0</c:v>
                </c:pt>
                <c:pt idx="4">
                  <c:v>0</c:v>
                </c:pt>
                <c:pt idx="5">
                  <c:v>0</c:v>
                </c:pt>
                <c:pt idx="6">
                  <c:v>0</c:v>
                </c:pt>
                <c:pt idx="7">
                  <c:v>0</c:v>
                </c:pt>
                <c:pt idx="8">
                  <c:v>2</c:v>
                </c:pt>
                <c:pt idx="9">
                  <c:v>1</c:v>
                </c:pt>
                <c:pt idx="10">
                  <c:v>0</c:v>
                </c:pt>
                <c:pt idx="11">
                  <c:v>0</c:v>
                </c:pt>
                <c:pt idx="12">
                  <c:v>1</c:v>
                </c:pt>
                <c:pt idx="13">
                  <c:v>0</c:v>
                </c:pt>
                <c:pt idx="14">
                  <c:v>0</c:v>
                </c:pt>
                <c:pt idx="15">
                  <c:v>0</c:v>
                </c:pt>
                <c:pt idx="16">
                  <c:v>1</c:v>
                </c:pt>
                <c:pt idx="17">
                  <c:v>0</c:v>
                </c:pt>
                <c:pt idx="18">
                  <c:v>2</c:v>
                </c:pt>
                <c:pt idx="19">
                  <c:v>0</c:v>
                </c:pt>
                <c:pt idx="20">
                  <c:v>1</c:v>
                </c:pt>
                <c:pt idx="21">
                  <c:v>0</c:v>
                </c:pt>
                <c:pt idx="22">
                  <c:v>0</c:v>
                </c:pt>
                <c:pt idx="23">
                  <c:v>0</c:v>
                </c:pt>
              </c:numCache>
            </c:numRef>
          </c:val>
          <c:extLst>
            <c:ext xmlns:c16="http://schemas.microsoft.com/office/drawing/2014/chart" uri="{C3380CC4-5D6E-409C-BE32-E72D297353CC}">
              <c16:uniqueId val="{00000001-1EA1-4B5A-B687-3B4378237FCD}"/>
            </c:ext>
          </c:extLst>
        </c:ser>
        <c:ser>
          <c:idx val="2"/>
          <c:order val="2"/>
          <c:tx>
            <c:strRef>
              <c:f>CWE!$AE$13</c:f>
              <c:strCache>
                <c:ptCount val="1"/>
                <c:pt idx="0">
                  <c:v>Auto Theft</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CWE!$AE$14:$AE$37</c:f>
              <c:numCache>
                <c:formatCode>General</c:formatCode>
                <c:ptCount val="24"/>
                <c:pt idx="0">
                  <c:v>0</c:v>
                </c:pt>
                <c:pt idx="1">
                  <c:v>1</c:v>
                </c:pt>
                <c:pt idx="2">
                  <c:v>1</c:v>
                </c:pt>
                <c:pt idx="3">
                  <c:v>0</c:v>
                </c:pt>
                <c:pt idx="4">
                  <c:v>0</c:v>
                </c:pt>
                <c:pt idx="5">
                  <c:v>0</c:v>
                </c:pt>
                <c:pt idx="6">
                  <c:v>0</c:v>
                </c:pt>
                <c:pt idx="7">
                  <c:v>0</c:v>
                </c:pt>
                <c:pt idx="8">
                  <c:v>0</c:v>
                </c:pt>
                <c:pt idx="9">
                  <c:v>0</c:v>
                </c:pt>
                <c:pt idx="10">
                  <c:v>0</c:v>
                </c:pt>
                <c:pt idx="11">
                  <c:v>0</c:v>
                </c:pt>
                <c:pt idx="12">
                  <c:v>0</c:v>
                </c:pt>
                <c:pt idx="13">
                  <c:v>0</c:v>
                </c:pt>
                <c:pt idx="14">
                  <c:v>0</c:v>
                </c:pt>
                <c:pt idx="15">
                  <c:v>1</c:v>
                </c:pt>
                <c:pt idx="16">
                  <c:v>0</c:v>
                </c:pt>
                <c:pt idx="17">
                  <c:v>1</c:v>
                </c:pt>
                <c:pt idx="18">
                  <c:v>0</c:v>
                </c:pt>
                <c:pt idx="19">
                  <c:v>0</c:v>
                </c:pt>
                <c:pt idx="20">
                  <c:v>0</c:v>
                </c:pt>
                <c:pt idx="21">
                  <c:v>1</c:v>
                </c:pt>
                <c:pt idx="22">
                  <c:v>0</c:v>
                </c:pt>
                <c:pt idx="23">
                  <c:v>0</c:v>
                </c:pt>
              </c:numCache>
            </c:numRef>
          </c:val>
          <c:extLst>
            <c:ext xmlns:c16="http://schemas.microsoft.com/office/drawing/2014/chart" uri="{C3380CC4-5D6E-409C-BE32-E72D297353CC}">
              <c16:uniqueId val="{00000002-1EA1-4B5A-B687-3B4378237FCD}"/>
            </c:ext>
          </c:extLst>
        </c:ser>
        <c:ser>
          <c:idx val="3"/>
          <c:order val="3"/>
          <c:tx>
            <c:strRef>
              <c:f>CWE!$AF$13</c:f>
              <c:strCache>
                <c:ptCount val="1"/>
                <c:pt idx="0">
                  <c:v>Burglary</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CWE!$AF$14:$AF$37</c:f>
              <c:numCache>
                <c:formatCode>General</c:formatCode>
                <c:ptCount val="24"/>
                <c:pt idx="0">
                  <c:v>3</c:v>
                </c:pt>
                <c:pt idx="1">
                  <c:v>0</c:v>
                </c:pt>
                <c:pt idx="2">
                  <c:v>0</c:v>
                </c:pt>
                <c:pt idx="3">
                  <c:v>0</c:v>
                </c:pt>
                <c:pt idx="4">
                  <c:v>1</c:v>
                </c:pt>
                <c:pt idx="5">
                  <c:v>0</c:v>
                </c:pt>
                <c:pt idx="6">
                  <c:v>0</c:v>
                </c:pt>
                <c:pt idx="7">
                  <c:v>0</c:v>
                </c:pt>
                <c:pt idx="8">
                  <c:v>0</c:v>
                </c:pt>
                <c:pt idx="9">
                  <c:v>1</c:v>
                </c:pt>
                <c:pt idx="10">
                  <c:v>0</c:v>
                </c:pt>
                <c:pt idx="11">
                  <c:v>0</c:v>
                </c:pt>
                <c:pt idx="12">
                  <c:v>0</c:v>
                </c:pt>
                <c:pt idx="13">
                  <c:v>0</c:v>
                </c:pt>
                <c:pt idx="14">
                  <c:v>0</c:v>
                </c:pt>
                <c:pt idx="15">
                  <c:v>0</c:v>
                </c:pt>
                <c:pt idx="16">
                  <c:v>1</c:v>
                </c:pt>
                <c:pt idx="17">
                  <c:v>0</c:v>
                </c:pt>
                <c:pt idx="18">
                  <c:v>1</c:v>
                </c:pt>
                <c:pt idx="19">
                  <c:v>1</c:v>
                </c:pt>
                <c:pt idx="20">
                  <c:v>0</c:v>
                </c:pt>
                <c:pt idx="21">
                  <c:v>3</c:v>
                </c:pt>
                <c:pt idx="22">
                  <c:v>1</c:v>
                </c:pt>
                <c:pt idx="23">
                  <c:v>0</c:v>
                </c:pt>
              </c:numCache>
            </c:numRef>
          </c:val>
          <c:extLst>
            <c:ext xmlns:c16="http://schemas.microsoft.com/office/drawing/2014/chart" uri="{C3380CC4-5D6E-409C-BE32-E72D297353CC}">
              <c16:uniqueId val="{00000003-1EA1-4B5A-B687-3B4378237FCD}"/>
            </c:ext>
          </c:extLst>
        </c:ser>
        <c:ser>
          <c:idx val="4"/>
          <c:order val="4"/>
          <c:tx>
            <c:strRef>
              <c:f>CWE!$AG$13</c:f>
              <c:strCache>
                <c:ptCount val="1"/>
                <c:pt idx="0">
                  <c:v>Homicide</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CWE!$AG$14:$AG$37</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4-1EA1-4B5A-B687-3B4378237FCD}"/>
            </c:ext>
          </c:extLst>
        </c:ser>
        <c:ser>
          <c:idx val="5"/>
          <c:order val="5"/>
          <c:tx>
            <c:strRef>
              <c:f>CWE!$AH$13</c:f>
              <c:strCache>
                <c:ptCount val="1"/>
                <c:pt idx="0">
                  <c:v>Larceny</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CWE!$AH$14:$AH$37</c:f>
              <c:numCache>
                <c:formatCode>General</c:formatCode>
                <c:ptCount val="24"/>
                <c:pt idx="0">
                  <c:v>2</c:v>
                </c:pt>
                <c:pt idx="1">
                  <c:v>0</c:v>
                </c:pt>
                <c:pt idx="2">
                  <c:v>0</c:v>
                </c:pt>
                <c:pt idx="3">
                  <c:v>2</c:v>
                </c:pt>
                <c:pt idx="4">
                  <c:v>1</c:v>
                </c:pt>
                <c:pt idx="5">
                  <c:v>2</c:v>
                </c:pt>
                <c:pt idx="6">
                  <c:v>3</c:v>
                </c:pt>
                <c:pt idx="7">
                  <c:v>4</c:v>
                </c:pt>
                <c:pt idx="8">
                  <c:v>2</c:v>
                </c:pt>
                <c:pt idx="9">
                  <c:v>4</c:v>
                </c:pt>
                <c:pt idx="10">
                  <c:v>1</c:v>
                </c:pt>
                <c:pt idx="11">
                  <c:v>1</c:v>
                </c:pt>
                <c:pt idx="12">
                  <c:v>7</c:v>
                </c:pt>
                <c:pt idx="13">
                  <c:v>3</c:v>
                </c:pt>
                <c:pt idx="14">
                  <c:v>2</c:v>
                </c:pt>
                <c:pt idx="15">
                  <c:v>4</c:v>
                </c:pt>
                <c:pt idx="16">
                  <c:v>4</c:v>
                </c:pt>
                <c:pt idx="17">
                  <c:v>6</c:v>
                </c:pt>
                <c:pt idx="18">
                  <c:v>5</c:v>
                </c:pt>
                <c:pt idx="19">
                  <c:v>2</c:v>
                </c:pt>
                <c:pt idx="20">
                  <c:v>8</c:v>
                </c:pt>
                <c:pt idx="21">
                  <c:v>5</c:v>
                </c:pt>
                <c:pt idx="22">
                  <c:v>3</c:v>
                </c:pt>
                <c:pt idx="23">
                  <c:v>5</c:v>
                </c:pt>
              </c:numCache>
            </c:numRef>
          </c:val>
          <c:extLst>
            <c:ext xmlns:c16="http://schemas.microsoft.com/office/drawing/2014/chart" uri="{C3380CC4-5D6E-409C-BE32-E72D297353CC}">
              <c16:uniqueId val="{00000005-1EA1-4B5A-B687-3B4378237FCD}"/>
            </c:ext>
          </c:extLst>
        </c:ser>
        <c:ser>
          <c:idx val="6"/>
          <c:order val="6"/>
          <c:tx>
            <c:strRef>
              <c:f>CWE!$AI$13</c:f>
              <c:strCache>
                <c:ptCount val="1"/>
                <c:pt idx="0">
                  <c:v>Rape</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CWE!$AI$14:$AI$37</c:f>
              <c:numCache>
                <c:formatCode>General</c:formatCode>
                <c:ptCount val="24"/>
                <c:pt idx="0">
                  <c:v>0</c:v>
                </c:pt>
                <c:pt idx="1">
                  <c:v>0</c:v>
                </c:pt>
                <c:pt idx="2">
                  <c:v>0</c:v>
                </c:pt>
                <c:pt idx="3">
                  <c:v>0</c:v>
                </c:pt>
                <c:pt idx="4">
                  <c:v>0</c:v>
                </c:pt>
                <c:pt idx="5">
                  <c:v>0</c:v>
                </c:pt>
                <c:pt idx="6">
                  <c:v>0</c:v>
                </c:pt>
                <c:pt idx="7">
                  <c:v>1</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numCache>
            </c:numRef>
          </c:val>
          <c:extLst>
            <c:ext xmlns:c16="http://schemas.microsoft.com/office/drawing/2014/chart" uri="{C3380CC4-5D6E-409C-BE32-E72D297353CC}">
              <c16:uniqueId val="{00000006-1EA1-4B5A-B687-3B4378237FCD}"/>
            </c:ext>
          </c:extLst>
        </c:ser>
        <c:ser>
          <c:idx val="7"/>
          <c:order val="7"/>
          <c:tx>
            <c:strRef>
              <c:f>CWE!$AJ$13</c:f>
              <c:strCache>
                <c:ptCount val="1"/>
                <c:pt idx="0">
                  <c:v>Robbery</c:v>
                </c:pt>
              </c:strCache>
            </c:strRef>
          </c:tx>
          <c:marker>
            <c:symbol val="none"/>
          </c:marker>
          <c:cat>
            <c:numRef>
              <c:f>CWE!$AB$14:$AB$37</c:f>
              <c:numCache>
                <c:formatCode>h:mm\ AM/PM</c:formatCode>
                <c:ptCount val="24"/>
                <c:pt idx="0">
                  <c:v>0</c:v>
                </c:pt>
                <c:pt idx="1">
                  <c:v>4.1666666666666699E-2</c:v>
                </c:pt>
                <c:pt idx="2">
                  <c:v>8.3333333333333301E-2</c:v>
                </c:pt>
                <c:pt idx="3">
                  <c:v>0.125</c:v>
                </c:pt>
                <c:pt idx="4">
                  <c:v>0.16666666666666699</c:v>
                </c:pt>
                <c:pt idx="5">
                  <c:v>0.20833333333333301</c:v>
                </c:pt>
                <c:pt idx="6">
                  <c:v>0.25</c:v>
                </c:pt>
                <c:pt idx="7">
                  <c:v>0.29166666666666702</c:v>
                </c:pt>
                <c:pt idx="8">
                  <c:v>0.33333333333333298</c:v>
                </c:pt>
                <c:pt idx="9">
                  <c:v>0.375</c:v>
                </c:pt>
                <c:pt idx="10">
                  <c:v>0.41666666666666702</c:v>
                </c:pt>
                <c:pt idx="11">
                  <c:v>0.45833333333333298</c:v>
                </c:pt>
                <c:pt idx="12">
                  <c:v>0.5</c:v>
                </c:pt>
                <c:pt idx="13">
                  <c:v>0.54166666666666696</c:v>
                </c:pt>
                <c:pt idx="14">
                  <c:v>0.58333333333333304</c:v>
                </c:pt>
                <c:pt idx="15">
                  <c:v>0.625</c:v>
                </c:pt>
                <c:pt idx="16">
                  <c:v>0.66666666666666696</c:v>
                </c:pt>
                <c:pt idx="17">
                  <c:v>0.70833333333333304</c:v>
                </c:pt>
                <c:pt idx="18">
                  <c:v>0.75</c:v>
                </c:pt>
                <c:pt idx="19">
                  <c:v>0.79166666666666696</c:v>
                </c:pt>
                <c:pt idx="20">
                  <c:v>0.83333333333333304</c:v>
                </c:pt>
                <c:pt idx="21">
                  <c:v>0.875</c:v>
                </c:pt>
                <c:pt idx="22">
                  <c:v>0.91666666666666696</c:v>
                </c:pt>
                <c:pt idx="23">
                  <c:v>0.95833333333333304</c:v>
                </c:pt>
              </c:numCache>
            </c:numRef>
          </c:cat>
          <c:val>
            <c:numRef>
              <c:f>CWE!$AJ$14:$AJ$37</c:f>
              <c:numCache>
                <c:formatCode>General</c:formatCode>
                <c:ptCount val="24"/>
                <c:pt idx="0">
                  <c:v>0</c:v>
                </c:pt>
                <c:pt idx="1">
                  <c:v>0</c:v>
                </c:pt>
                <c:pt idx="2">
                  <c:v>0</c:v>
                </c:pt>
                <c:pt idx="3">
                  <c:v>0</c:v>
                </c:pt>
                <c:pt idx="4">
                  <c:v>0</c:v>
                </c:pt>
                <c:pt idx="5">
                  <c:v>0</c:v>
                </c:pt>
                <c:pt idx="6">
                  <c:v>0</c:v>
                </c:pt>
                <c:pt idx="7">
                  <c:v>0</c:v>
                </c:pt>
                <c:pt idx="8">
                  <c:v>0</c:v>
                </c:pt>
                <c:pt idx="9">
                  <c:v>0</c:v>
                </c:pt>
                <c:pt idx="10">
                  <c:v>0</c:v>
                </c:pt>
                <c:pt idx="11">
                  <c:v>0</c:v>
                </c:pt>
                <c:pt idx="12">
                  <c:v>1</c:v>
                </c:pt>
                <c:pt idx="13">
                  <c:v>0</c:v>
                </c:pt>
                <c:pt idx="14">
                  <c:v>0</c:v>
                </c:pt>
                <c:pt idx="15">
                  <c:v>0</c:v>
                </c:pt>
                <c:pt idx="16">
                  <c:v>0</c:v>
                </c:pt>
                <c:pt idx="17">
                  <c:v>0</c:v>
                </c:pt>
                <c:pt idx="18">
                  <c:v>1</c:v>
                </c:pt>
                <c:pt idx="19">
                  <c:v>0</c:v>
                </c:pt>
                <c:pt idx="20">
                  <c:v>1</c:v>
                </c:pt>
                <c:pt idx="21">
                  <c:v>1</c:v>
                </c:pt>
                <c:pt idx="22">
                  <c:v>0</c:v>
                </c:pt>
                <c:pt idx="23">
                  <c:v>0</c:v>
                </c:pt>
              </c:numCache>
            </c:numRef>
          </c:val>
          <c:extLst>
            <c:ext xmlns:c16="http://schemas.microsoft.com/office/drawing/2014/chart" uri="{C3380CC4-5D6E-409C-BE32-E72D297353CC}">
              <c16:uniqueId val="{00000007-1EA1-4B5A-B687-3B4378237FCD}"/>
            </c:ext>
          </c:extLst>
        </c:ser>
        <c:dLbls>
          <c:showLegendKey val="0"/>
          <c:showVal val="0"/>
          <c:showCatName val="0"/>
          <c:showSerName val="0"/>
          <c:showPercent val="0"/>
          <c:showBubbleSize val="0"/>
        </c:dLbls>
        <c:axId val="157932544"/>
        <c:axId val="157930624"/>
      </c:radarChart>
      <c:valAx>
        <c:axId val="157930624"/>
        <c:scaling>
          <c:orientation val="minMax"/>
        </c:scaling>
        <c:delete val="0"/>
        <c:axPos val="l"/>
        <c:majorGridlines/>
        <c:title>
          <c:tx>
            <c:rich>
              <a:bodyPr rot="-5400000" vert="horz"/>
              <a:lstStyle/>
              <a:p>
                <a:pPr>
                  <a:defRPr/>
                </a:pPr>
                <a:r>
                  <a:rPr lang="en-US"/>
                  <a:t>Number of Crimes</a:t>
                </a:r>
              </a:p>
            </c:rich>
          </c:tx>
          <c:overlay val="0"/>
        </c:title>
        <c:numFmt formatCode="General" sourceLinked="1"/>
        <c:majorTickMark val="out"/>
        <c:minorTickMark val="none"/>
        <c:tickLblPos val="nextTo"/>
        <c:crossAx val="157932544"/>
        <c:crosses val="autoZero"/>
        <c:crossBetween val="between"/>
      </c:valAx>
      <c:catAx>
        <c:axId val="157932544"/>
        <c:scaling>
          <c:orientation val="minMax"/>
        </c:scaling>
        <c:delete val="0"/>
        <c:axPos val="b"/>
        <c:majorGridlines/>
        <c:title>
          <c:tx>
            <c:rich>
              <a:bodyPr/>
              <a:lstStyle/>
              <a:p>
                <a:pPr>
                  <a:defRPr/>
                </a:pPr>
                <a:r>
                  <a:rPr lang="en-US"/>
                  <a:t>Time of Day</a:t>
                </a:r>
              </a:p>
            </c:rich>
          </c:tx>
          <c:overlay val="0"/>
        </c:title>
        <c:numFmt formatCode="h:mm\ AM/PM" sourceLinked="1"/>
        <c:majorTickMark val="out"/>
        <c:minorTickMark val="none"/>
        <c:tickLblPos val="nextTo"/>
        <c:crossAx val="157930624"/>
        <c:crosses val="autoZero"/>
        <c:auto val="1"/>
        <c:lblAlgn val="ctr"/>
        <c:lblOffset val="100"/>
        <c:noMultiLvlLbl val="0"/>
      </c:catAx>
    </c:plotArea>
    <c:legend>
      <c:legendPos val="r"/>
      <c:overlay val="0"/>
    </c:legend>
    <c:plotVisOnly val="1"/>
    <c:dispBlanksAs val="gap"/>
    <c:showDLblsOverMax val="0"/>
  </c:chart>
  <c:externalData r:id="rId2">
    <c:autoUpdate val="0"/>
  </c:externalData>
</c:chartSpace>
</file>

<file path=ppt/media/image1.png>
</file>

<file path=ppt/media/image10.jpeg>
</file>

<file path=ppt/media/image16.jpeg>
</file>

<file path=ppt/media/image19.jpeg>
</file>

<file path=ppt/media/image28.jpeg>
</file>

<file path=ppt/media/image36.jpeg>
</file>

<file path=ppt/media/image37.jpeg>
</file>

<file path=ppt/media/image39.jpeg>
</file>

<file path=ppt/media/image40.jpeg>
</file>

<file path=ppt/media/image41.jpeg>
</file>

<file path=ppt/media/image49.jpg>
</file>

<file path=ppt/media/image50.jpeg>
</file>

<file path=ppt/media/image51.jpeg>
</file>

<file path=ppt/media/image52.jpeg>
</file>

<file path=ppt/media/image5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p:cNvSpPr>
            <a:spLocks noGrp="1" noChangeArrowheads="1"/>
          </p:cNvSpPr>
          <p:nvPr>
            <p:ph type="hdr" sz="quarter"/>
          </p:nvPr>
        </p:nvSpPr>
        <p:spPr bwMode="auto">
          <a:xfrm>
            <a:off x="0" y="1"/>
            <a:ext cx="3005138" cy="449263"/>
          </a:xfrm>
          <a:prstGeom prst="rect">
            <a:avLst/>
          </a:prstGeom>
          <a:noFill/>
          <a:ln w="9525">
            <a:noFill/>
            <a:miter lim="800000"/>
            <a:headEnd/>
            <a:tailEnd/>
          </a:ln>
          <a:effectLst/>
        </p:spPr>
        <p:txBody>
          <a:bodyPr vert="horz" wrap="square" lIns="88989" tIns="44494" rIns="88989" bIns="44494" numCol="1" anchor="t" anchorCtr="0" compatLnSpc="1">
            <a:prstTxWarp prst="textNoShape">
              <a:avLst/>
            </a:prstTxWarp>
          </a:bodyPr>
          <a:lstStyle>
            <a:lvl1pPr defTabSz="891129" eaLnBrk="0" hangingPunct="0">
              <a:defRPr sz="1200"/>
            </a:lvl1pPr>
          </a:lstStyle>
          <a:p>
            <a:pPr>
              <a:defRPr/>
            </a:pPr>
            <a:endParaRPr lang="en-US" dirty="0"/>
          </a:p>
        </p:txBody>
      </p:sp>
      <p:sp>
        <p:nvSpPr>
          <p:cNvPr id="25603" name="Rectangle 3"/>
          <p:cNvSpPr>
            <a:spLocks noGrp="1" noChangeArrowheads="1"/>
          </p:cNvSpPr>
          <p:nvPr>
            <p:ph type="dt" idx="1"/>
          </p:nvPr>
        </p:nvSpPr>
        <p:spPr bwMode="auto">
          <a:xfrm>
            <a:off x="3983039" y="1"/>
            <a:ext cx="3003550" cy="449263"/>
          </a:xfrm>
          <a:prstGeom prst="rect">
            <a:avLst/>
          </a:prstGeom>
          <a:noFill/>
          <a:ln w="9525">
            <a:noFill/>
            <a:miter lim="800000"/>
            <a:headEnd/>
            <a:tailEnd/>
          </a:ln>
          <a:effectLst/>
        </p:spPr>
        <p:txBody>
          <a:bodyPr vert="horz" wrap="square" lIns="88989" tIns="44494" rIns="88989" bIns="44494" numCol="1" anchor="t" anchorCtr="0" compatLnSpc="1">
            <a:prstTxWarp prst="textNoShape">
              <a:avLst/>
            </a:prstTxWarp>
          </a:bodyPr>
          <a:lstStyle>
            <a:lvl1pPr algn="r" defTabSz="891129" eaLnBrk="0" hangingPunct="0">
              <a:defRPr sz="1200"/>
            </a:lvl1pPr>
          </a:lstStyle>
          <a:p>
            <a:pPr>
              <a:defRPr/>
            </a:pPr>
            <a:endParaRPr lang="en-US" dirty="0"/>
          </a:p>
        </p:txBody>
      </p:sp>
      <p:sp>
        <p:nvSpPr>
          <p:cNvPr id="37892" name="Rectangle 4"/>
          <p:cNvSpPr>
            <a:spLocks noGrp="1" noRot="1" noChangeAspect="1" noChangeArrowheads="1" noTextEdit="1"/>
          </p:cNvSpPr>
          <p:nvPr>
            <p:ph type="sldImg" idx="2"/>
          </p:nvPr>
        </p:nvSpPr>
        <p:spPr bwMode="auto">
          <a:xfrm>
            <a:off x="1184275" y="673100"/>
            <a:ext cx="4692650" cy="3519488"/>
          </a:xfrm>
          <a:prstGeom prst="rect">
            <a:avLst/>
          </a:prstGeom>
          <a:noFill/>
          <a:ln w="9525">
            <a:solidFill>
              <a:srgbClr val="000000"/>
            </a:solidFill>
            <a:miter lim="800000"/>
            <a:headEnd/>
            <a:tailEnd/>
          </a:ln>
        </p:spPr>
      </p:sp>
      <p:sp>
        <p:nvSpPr>
          <p:cNvPr id="25605" name="Rectangle 5"/>
          <p:cNvSpPr>
            <a:spLocks noGrp="1" noChangeArrowheads="1"/>
          </p:cNvSpPr>
          <p:nvPr>
            <p:ph type="body" sz="quarter" idx="3"/>
          </p:nvPr>
        </p:nvSpPr>
        <p:spPr bwMode="auto">
          <a:xfrm>
            <a:off x="900114" y="4419600"/>
            <a:ext cx="5183187" cy="4191000"/>
          </a:xfrm>
          <a:prstGeom prst="rect">
            <a:avLst/>
          </a:prstGeom>
          <a:noFill/>
          <a:ln w="9525">
            <a:noFill/>
            <a:miter lim="800000"/>
            <a:headEnd/>
            <a:tailEnd/>
          </a:ln>
          <a:effectLst/>
        </p:spPr>
        <p:txBody>
          <a:bodyPr vert="horz" wrap="square" lIns="88989" tIns="44494" rIns="88989" bIns="44494"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5606" name="Rectangle 6"/>
          <p:cNvSpPr>
            <a:spLocks noGrp="1" noChangeArrowheads="1"/>
          </p:cNvSpPr>
          <p:nvPr>
            <p:ph type="ftr" sz="quarter" idx="4"/>
          </p:nvPr>
        </p:nvSpPr>
        <p:spPr bwMode="auto">
          <a:xfrm>
            <a:off x="0" y="8836026"/>
            <a:ext cx="3005138" cy="447675"/>
          </a:xfrm>
          <a:prstGeom prst="rect">
            <a:avLst/>
          </a:prstGeom>
          <a:noFill/>
          <a:ln w="9525">
            <a:noFill/>
            <a:miter lim="800000"/>
            <a:headEnd/>
            <a:tailEnd/>
          </a:ln>
          <a:effectLst/>
        </p:spPr>
        <p:txBody>
          <a:bodyPr vert="horz" wrap="square" lIns="88989" tIns="44494" rIns="88989" bIns="44494" numCol="1" anchor="b" anchorCtr="0" compatLnSpc="1">
            <a:prstTxWarp prst="textNoShape">
              <a:avLst/>
            </a:prstTxWarp>
          </a:bodyPr>
          <a:lstStyle>
            <a:lvl1pPr defTabSz="891129" eaLnBrk="0" hangingPunct="0">
              <a:defRPr sz="1200"/>
            </a:lvl1pPr>
          </a:lstStyle>
          <a:p>
            <a:pPr>
              <a:defRPr/>
            </a:pPr>
            <a:endParaRPr lang="en-US" dirty="0"/>
          </a:p>
        </p:txBody>
      </p:sp>
      <p:sp>
        <p:nvSpPr>
          <p:cNvPr id="25607" name="Rectangle 7"/>
          <p:cNvSpPr>
            <a:spLocks noGrp="1" noChangeArrowheads="1"/>
          </p:cNvSpPr>
          <p:nvPr>
            <p:ph type="sldNum" sz="quarter" idx="5"/>
          </p:nvPr>
        </p:nvSpPr>
        <p:spPr bwMode="auto">
          <a:xfrm>
            <a:off x="3983039" y="8836026"/>
            <a:ext cx="3003550" cy="447675"/>
          </a:xfrm>
          <a:prstGeom prst="rect">
            <a:avLst/>
          </a:prstGeom>
          <a:noFill/>
          <a:ln w="9525">
            <a:noFill/>
            <a:miter lim="800000"/>
            <a:headEnd/>
            <a:tailEnd/>
          </a:ln>
          <a:effectLst/>
        </p:spPr>
        <p:txBody>
          <a:bodyPr vert="horz" wrap="square" lIns="88989" tIns="44494" rIns="88989" bIns="44494" numCol="1" anchor="b" anchorCtr="0" compatLnSpc="1">
            <a:prstTxWarp prst="textNoShape">
              <a:avLst/>
            </a:prstTxWarp>
          </a:bodyPr>
          <a:lstStyle>
            <a:lvl1pPr algn="r" defTabSz="891129" eaLnBrk="0" hangingPunct="0">
              <a:defRPr sz="1200"/>
            </a:lvl1pPr>
          </a:lstStyle>
          <a:p>
            <a:pPr>
              <a:defRPr/>
            </a:pPr>
            <a:fld id="{523C5FD7-151E-4780-9C2D-3A76560A02D1}" type="slidenum">
              <a:rPr lang="en-US"/>
              <a:pPr>
                <a:defRPr/>
              </a:pPr>
              <a:t>‹#›</a:t>
            </a:fld>
            <a:endParaRPr lang="en-US" dirty="0"/>
          </a:p>
        </p:txBody>
      </p:sp>
    </p:spTree>
    <p:extLst>
      <p:ext uri="{BB962C8B-B14F-4D97-AF65-F5344CB8AC3E}">
        <p14:creationId xmlns:p14="http://schemas.microsoft.com/office/powerpoint/2010/main" val="122293845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pPr defTabSz="880934"/>
            <a:fld id="{03B0B41A-5AEB-40F0-A0CD-1F02E1BFBA42}" type="slidenum">
              <a:rPr lang="en-US" smtClean="0"/>
              <a:pPr defTabSz="880934"/>
              <a:t>1</a:t>
            </a:fld>
            <a:endParaRPr lang="en-US" dirty="0" smtClean="0"/>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101240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2</a:t>
            </a:fld>
            <a:endParaRPr lang="en-US" dirty="0"/>
          </a:p>
        </p:txBody>
      </p:sp>
    </p:spTree>
    <p:extLst>
      <p:ext uri="{BB962C8B-B14F-4D97-AF65-F5344CB8AC3E}">
        <p14:creationId xmlns:p14="http://schemas.microsoft.com/office/powerpoint/2010/main" val="1730367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3</a:t>
            </a:fld>
            <a:endParaRPr lang="en-US" dirty="0"/>
          </a:p>
        </p:txBody>
      </p:sp>
    </p:spTree>
    <p:extLst>
      <p:ext uri="{BB962C8B-B14F-4D97-AF65-F5344CB8AC3E}">
        <p14:creationId xmlns:p14="http://schemas.microsoft.com/office/powerpoint/2010/main" val="3240878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5</a:t>
            </a:fld>
            <a:endParaRPr lang="en-US" dirty="0"/>
          </a:p>
        </p:txBody>
      </p:sp>
    </p:spTree>
    <p:extLst>
      <p:ext uri="{BB962C8B-B14F-4D97-AF65-F5344CB8AC3E}">
        <p14:creationId xmlns:p14="http://schemas.microsoft.com/office/powerpoint/2010/main" val="2106159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8</a:t>
            </a:fld>
            <a:endParaRPr lang="en-US" dirty="0"/>
          </a:p>
        </p:txBody>
      </p:sp>
    </p:spTree>
    <p:extLst>
      <p:ext uri="{BB962C8B-B14F-4D97-AF65-F5344CB8AC3E}">
        <p14:creationId xmlns:p14="http://schemas.microsoft.com/office/powerpoint/2010/main" val="477663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14</a:t>
            </a:fld>
            <a:endParaRPr lang="en-US" dirty="0"/>
          </a:p>
        </p:txBody>
      </p:sp>
    </p:spTree>
    <p:extLst>
      <p:ext uri="{BB962C8B-B14F-4D97-AF65-F5344CB8AC3E}">
        <p14:creationId xmlns:p14="http://schemas.microsoft.com/office/powerpoint/2010/main" val="46764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18</a:t>
            </a:fld>
            <a:endParaRPr lang="en-US" dirty="0"/>
          </a:p>
        </p:txBody>
      </p:sp>
    </p:spTree>
    <p:extLst>
      <p:ext uri="{BB962C8B-B14F-4D97-AF65-F5344CB8AC3E}">
        <p14:creationId xmlns:p14="http://schemas.microsoft.com/office/powerpoint/2010/main" val="623349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19</a:t>
            </a:fld>
            <a:endParaRPr lang="en-US" dirty="0"/>
          </a:p>
        </p:txBody>
      </p:sp>
    </p:spTree>
    <p:extLst>
      <p:ext uri="{BB962C8B-B14F-4D97-AF65-F5344CB8AC3E}">
        <p14:creationId xmlns:p14="http://schemas.microsoft.com/office/powerpoint/2010/main" val="440959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523C5FD7-151E-4780-9C2D-3A76560A02D1}" type="slidenum">
              <a:rPr lang="en-US" smtClean="0"/>
              <a:pPr>
                <a:defRPr/>
              </a:pPr>
              <a:t>40</a:t>
            </a:fld>
            <a:endParaRPr lang="en-US" dirty="0"/>
          </a:p>
        </p:txBody>
      </p:sp>
    </p:spTree>
    <p:extLst>
      <p:ext uri="{BB962C8B-B14F-4D97-AF65-F5344CB8AC3E}">
        <p14:creationId xmlns:p14="http://schemas.microsoft.com/office/powerpoint/2010/main" val="383619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p:txBody>
          <a:bodyPr/>
          <a:lstStyle>
            <a:lvl1pPr>
              <a:defRPr/>
            </a:lvl1pPr>
          </a:lstStyle>
          <a:p>
            <a:pPr>
              <a:defRPr/>
            </a:pPr>
            <a:r>
              <a:rPr lang="en-US" dirty="0"/>
              <a:t>Page </a:t>
            </a:r>
            <a:fld id="{C6D9AF4F-8B83-4CF9-B9BC-6797249DF4FC}" type="slidenum">
              <a:rPr lang="en-US"/>
              <a:pPr>
                <a:defRPr/>
              </a:pPr>
              <a:t>‹#›</a:t>
            </a:fld>
            <a:r>
              <a:rPr lang="en-US" dirty="0"/>
              <a:t> </a:t>
            </a:r>
            <a:r>
              <a:rPr lang="en-US" sz="1400" dirty="0"/>
              <a:t>  </a:t>
            </a: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p:txBody>
          <a:bodyPr/>
          <a:lstStyle>
            <a:lvl1pPr>
              <a:defRPr/>
            </a:lvl1pPr>
          </a:lstStyle>
          <a:p>
            <a:pPr>
              <a:defRPr/>
            </a:pPr>
            <a:r>
              <a:rPr lang="en-US" dirty="0"/>
              <a:t>Page </a:t>
            </a:r>
            <a:fld id="{D170DAC2-FADD-411F-94E6-3F62BD7EAA78}"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p:txBody>
          <a:bodyPr/>
          <a:lstStyle>
            <a:lvl1pPr>
              <a:defRPr/>
            </a:lvl1pPr>
          </a:lstStyle>
          <a:p>
            <a:pPr>
              <a:defRPr/>
            </a:pPr>
            <a:r>
              <a:rPr lang="en-US" dirty="0"/>
              <a:t>Page </a:t>
            </a:r>
            <a:fld id="{155F5158-DF49-4522-9E30-058E5CA91374}"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p:txBody>
          <a:bodyPr/>
          <a:lstStyle>
            <a:lvl1pPr>
              <a:defRPr/>
            </a:lvl1pPr>
          </a:lstStyle>
          <a:p>
            <a:pPr>
              <a:defRPr/>
            </a:pPr>
            <a:r>
              <a:rPr lang="en-US" dirty="0"/>
              <a:t>Page </a:t>
            </a:r>
            <a:fld id="{11948D9E-673B-4494-808F-F6617CBAA3B1}"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85800" y="1981200"/>
            <a:ext cx="7772400" cy="4114800"/>
          </a:xfrm>
        </p:spPr>
        <p:txBody>
          <a:bodyPr/>
          <a:lstStyle/>
          <a:p>
            <a:pPr lvl="0"/>
            <a:endParaRPr lang="en-US" noProof="0" dirty="0" smtClean="0"/>
          </a:p>
        </p:txBody>
      </p:sp>
      <p:sp>
        <p:nvSpPr>
          <p:cNvPr id="4" name="Rectangle 4"/>
          <p:cNvSpPr>
            <a:spLocks noGrp="1" noChangeArrowheads="1"/>
          </p:cNvSpPr>
          <p:nvPr>
            <p:ph type="dt" sz="half" idx="10"/>
          </p:nvPr>
        </p:nvSpPr>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p:txBody>
          <a:bodyPr/>
          <a:lstStyle>
            <a:lvl1pPr>
              <a:defRPr/>
            </a:lvl1pPr>
          </a:lstStyle>
          <a:p>
            <a:pPr>
              <a:defRPr/>
            </a:pPr>
            <a:r>
              <a:rPr lang="en-US" dirty="0"/>
              <a:t>Page </a:t>
            </a:r>
            <a:fld id="{C7FA4994-3E26-4F47-9A0C-68996DA12BD2}" type="slidenum">
              <a:rPr lang="en-US"/>
              <a:pPr>
                <a:defRPr/>
              </a:pPr>
              <a:t>‹#›</a:t>
            </a:fld>
            <a:r>
              <a:rPr lang="en-US" dirty="0"/>
              <a:t> </a:t>
            </a:r>
            <a:r>
              <a:rPr lang="en-US" sz="1400" dirty="0"/>
              <a:t>  </a:t>
            </a:r>
          </a:p>
        </p:txBody>
      </p:sp>
    </p:spTree>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3716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981200"/>
            <a:ext cx="40386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981200"/>
            <a:ext cx="4038600" cy="18669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4000500"/>
            <a:ext cx="4038600" cy="18669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2"/>
          <p:cNvSpPr>
            <a:spLocks noGrp="1" noChangeArrowheads="1"/>
          </p:cNvSpPr>
          <p:nvPr>
            <p:ph type="ftr" sz="quarter" idx="10"/>
          </p:nvPr>
        </p:nvSpPr>
        <p:spPr/>
        <p:txBody>
          <a:bodyPr/>
          <a:lstStyle>
            <a:lvl1pPr>
              <a:defRPr/>
            </a:lvl1pPr>
          </a:lstStyle>
          <a:p>
            <a:pPr>
              <a:defRPr/>
            </a:pPr>
            <a:endParaRPr lang="en-US" dirty="0"/>
          </a:p>
        </p:txBody>
      </p:sp>
      <p:sp>
        <p:nvSpPr>
          <p:cNvPr id="7" name="Rectangle 3"/>
          <p:cNvSpPr>
            <a:spLocks noGrp="1" noChangeArrowheads="1"/>
          </p:cNvSpPr>
          <p:nvPr>
            <p:ph type="sldNum" sz="quarter" idx="11"/>
          </p:nvPr>
        </p:nvSpPr>
        <p:spPr/>
        <p:txBody>
          <a:bodyPr/>
          <a:lstStyle>
            <a:lvl1pPr>
              <a:defRPr/>
            </a:lvl1pPr>
          </a:lstStyle>
          <a:p>
            <a:pPr>
              <a:defRPr/>
            </a:pPr>
            <a:fld id="{A724C7A8-6AA2-4DC1-A002-4C317C016BE4}" type="slidenum">
              <a:rPr lang="en-US"/>
              <a:pPr>
                <a:defRPr/>
              </a:pPr>
              <a:t>‹#›</a:t>
            </a:fld>
            <a:endParaRPr lang="en-US" dirty="0"/>
          </a:p>
        </p:txBody>
      </p:sp>
      <p:sp>
        <p:nvSpPr>
          <p:cNvPr id="8" name="Rectangle 16"/>
          <p:cNvSpPr>
            <a:spLocks noGrp="1" noChangeArrowheads="1"/>
          </p:cNvSpPr>
          <p:nvPr>
            <p:ph type="dt" sz="half" idx="12"/>
          </p:nvPr>
        </p:nvSpPr>
        <p:spPr/>
        <p:txBody>
          <a:bodyPr/>
          <a:lstStyle>
            <a:lvl1pPr>
              <a:defRPr/>
            </a:lvl1pPr>
          </a:lstStyle>
          <a:p>
            <a:pPr>
              <a:defRPr/>
            </a:pPr>
            <a:endParaRPr lang="en-US" dirty="0"/>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xfrm>
            <a:off x="6553200" y="6248400"/>
            <a:ext cx="1905000" cy="457200"/>
          </a:xfrm>
        </p:spPr>
        <p:txBody>
          <a:bodyPr/>
          <a:lstStyle>
            <a:lvl1pPr>
              <a:defRPr/>
            </a:lvl1pPr>
          </a:lstStyle>
          <a:p>
            <a:pPr>
              <a:defRPr/>
            </a:pPr>
            <a:endParaRPr lang="en-US" sz="1400" dirty="0"/>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p:txBody>
          <a:bodyPr/>
          <a:lstStyle>
            <a:lvl1pPr>
              <a:defRPr/>
            </a:lvl1pPr>
          </a:lstStyle>
          <a:p>
            <a:pPr>
              <a:defRPr/>
            </a:pPr>
            <a:r>
              <a:rPr lang="en-US" dirty="0"/>
              <a:t>Page </a:t>
            </a:r>
            <a:fld id="{78D34A47-BAFD-46DC-8452-3E2DC5815528}"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xfrm>
            <a:off x="914400" y="6553200"/>
            <a:ext cx="1905000" cy="304800"/>
          </a:xfrm>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xfrm>
            <a:off x="3429000" y="6553200"/>
            <a:ext cx="2895600" cy="304800"/>
          </a:xfrm>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xfrm>
            <a:off x="7010400" y="6553200"/>
            <a:ext cx="1905000" cy="304800"/>
          </a:xfrm>
        </p:spPr>
        <p:txBody>
          <a:bodyPr/>
          <a:lstStyle>
            <a:lvl1pPr>
              <a:defRPr/>
            </a:lvl1pPr>
          </a:lstStyle>
          <a:p>
            <a:pPr>
              <a:defRPr/>
            </a:pPr>
            <a:r>
              <a:rPr lang="en-US" dirty="0"/>
              <a:t>Page </a:t>
            </a:r>
            <a:fld id="{8BF3B301-075E-42D1-A5E4-E0B2B33B308C}"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p:txBody>
          <a:bodyPr/>
          <a:lstStyle>
            <a:lvl1pPr>
              <a:defRPr/>
            </a:lvl1pPr>
          </a:lstStyle>
          <a:p>
            <a:pPr>
              <a:defRPr/>
            </a:pPr>
            <a:endParaRPr lang="en-US" dirty="0"/>
          </a:p>
        </p:txBody>
      </p:sp>
      <p:sp>
        <p:nvSpPr>
          <p:cNvPr id="8" name="Rectangle 5"/>
          <p:cNvSpPr>
            <a:spLocks noGrp="1" noChangeArrowheads="1"/>
          </p:cNvSpPr>
          <p:nvPr>
            <p:ph type="ftr" sz="quarter" idx="11"/>
          </p:nvPr>
        </p:nvSpPr>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p:txBody>
          <a:bodyPr/>
          <a:lstStyle>
            <a:lvl1pPr>
              <a:defRPr/>
            </a:lvl1pPr>
          </a:lstStyle>
          <a:p>
            <a:pPr>
              <a:defRPr/>
            </a:pPr>
            <a:r>
              <a:rPr lang="en-US" dirty="0"/>
              <a:t>Page </a:t>
            </a:r>
            <a:fld id="{FCACC434-E7E5-418E-B001-E82581AC3B19}"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lvl1pPr>
              <a:defRPr/>
            </a:lvl1pPr>
          </a:lstStyle>
          <a:p>
            <a:pPr>
              <a:defRPr/>
            </a:pPr>
            <a:endParaRPr lang="en-US" dirty="0"/>
          </a:p>
        </p:txBody>
      </p:sp>
      <p:sp>
        <p:nvSpPr>
          <p:cNvPr id="4" name="Rectangle 5"/>
          <p:cNvSpPr>
            <a:spLocks noGrp="1" noChangeArrowheads="1"/>
          </p:cNvSpPr>
          <p:nvPr>
            <p:ph type="ftr" sz="quarter" idx="11"/>
          </p:nvPr>
        </p:nvSpPr>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p:txBody>
          <a:bodyPr/>
          <a:lstStyle>
            <a:lvl1pPr>
              <a:defRPr/>
            </a:lvl1pPr>
          </a:lstStyle>
          <a:p>
            <a:pPr>
              <a:defRPr/>
            </a:pPr>
            <a:r>
              <a:rPr lang="en-US" dirty="0"/>
              <a:t>Page </a:t>
            </a:r>
            <a:fld id="{44E433D6-4257-4996-A91D-048EB2CF82FB}"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dirty="0"/>
          </a:p>
        </p:txBody>
      </p:sp>
      <p:sp>
        <p:nvSpPr>
          <p:cNvPr id="3" name="Rectangle 5"/>
          <p:cNvSpPr>
            <a:spLocks noGrp="1" noChangeArrowheads="1"/>
          </p:cNvSpPr>
          <p:nvPr>
            <p:ph type="ftr" sz="quarter" idx="11"/>
          </p:nvPr>
        </p:nvSpPr>
        <p:spPr/>
        <p:txBody>
          <a:bodyPr/>
          <a:lstStyle>
            <a:lvl1pPr>
              <a:defRPr/>
            </a:lvl1pPr>
          </a:lstStyle>
          <a:p>
            <a:pPr>
              <a:defRPr/>
            </a:pPr>
            <a:endParaRPr lang="en-US" dirty="0"/>
          </a:p>
        </p:txBody>
      </p:sp>
      <p:sp>
        <p:nvSpPr>
          <p:cNvPr id="4" name="Rectangle 6"/>
          <p:cNvSpPr>
            <a:spLocks noGrp="1" noChangeArrowheads="1"/>
          </p:cNvSpPr>
          <p:nvPr>
            <p:ph type="sldNum" sz="quarter" idx="12"/>
          </p:nvPr>
        </p:nvSpPr>
        <p:spPr/>
        <p:txBody>
          <a:bodyPr/>
          <a:lstStyle>
            <a:lvl1pPr>
              <a:defRPr/>
            </a:lvl1pPr>
          </a:lstStyle>
          <a:p>
            <a:pPr>
              <a:defRPr/>
            </a:pPr>
            <a:r>
              <a:rPr lang="en-US" dirty="0"/>
              <a:t>Page </a:t>
            </a:r>
            <a:fld id="{3C4801D1-C85D-4463-B8B7-0E473DAE03E6}"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p:txBody>
          <a:bodyPr/>
          <a:lstStyle>
            <a:lvl1pPr>
              <a:defRPr/>
            </a:lvl1pPr>
          </a:lstStyle>
          <a:p>
            <a:pPr>
              <a:defRPr/>
            </a:pPr>
            <a:r>
              <a:rPr lang="en-US" dirty="0"/>
              <a:t>Page </a:t>
            </a:r>
            <a:fld id="{DB77ACCC-4451-4349-9B05-44B2C941973E}"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p:txBody>
          <a:bodyPr/>
          <a:lstStyle>
            <a:lvl1pPr>
              <a:defRPr/>
            </a:lvl1pPr>
          </a:lstStyle>
          <a:p>
            <a:pPr>
              <a:defRPr/>
            </a:pPr>
            <a:r>
              <a:rPr lang="en-US" dirty="0"/>
              <a:t>Page </a:t>
            </a:r>
            <a:fld id="{40536AB5-172A-4DF1-A4A6-2A4FA0632A05}" type="slidenum">
              <a:rPr lang="en-US"/>
              <a:pPr>
                <a:defRPr/>
              </a:pPr>
              <a:t>‹#›</a:t>
            </a:fld>
            <a:r>
              <a:rPr lang="en-US" dirty="0"/>
              <a:t> </a:t>
            </a:r>
            <a:r>
              <a:rPr lang="en-US" sz="1400" dirty="0" smtClean="0"/>
              <a:t>  </a:t>
            </a:r>
            <a:endParaRPr lang="en-US" sz="1400" dirty="0"/>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000"/>
            </a:lvl1pPr>
          </a:lstStyle>
          <a:p>
            <a:pPr>
              <a:defRPr/>
            </a:pPr>
            <a:endParaRPr lang="en-US" dirty="0"/>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1000" b="1"/>
            </a:lvl1pPr>
          </a:lstStyle>
          <a:p>
            <a:pPr>
              <a:defRPr/>
            </a:pPr>
            <a:endParaRPr lang="en-US" dirty="0"/>
          </a:p>
        </p:txBody>
      </p:sp>
      <p:sp>
        <p:nvSpPr>
          <p:cNvPr id="1031" name="Text Box 7"/>
          <p:cNvSpPr txBox="1">
            <a:spLocks noChangeArrowheads="1"/>
          </p:cNvSpPr>
          <p:nvPr/>
        </p:nvSpPr>
        <p:spPr bwMode="auto">
          <a:xfrm>
            <a:off x="381000" y="609600"/>
            <a:ext cx="184150" cy="5386388"/>
          </a:xfrm>
          <a:prstGeom prst="rect">
            <a:avLst/>
          </a:prstGeom>
          <a:solidFill>
            <a:srgbClr val="800000"/>
          </a:solidFill>
          <a:ln w="9525">
            <a:noFill/>
            <a:miter lim="800000"/>
            <a:headEnd/>
            <a:tailEnd/>
          </a:ln>
          <a:effectLst/>
        </p:spPr>
        <p:txBody>
          <a:bodyPr>
            <a:spAutoFit/>
          </a:bodyPr>
          <a:lstStyle/>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a:p>
            <a:pPr eaLnBrk="0" hangingPunct="0">
              <a:spcBef>
                <a:spcPct val="50000"/>
              </a:spcBef>
              <a:defRPr/>
            </a:pPr>
            <a:endParaRPr lang="en-US" dirty="0"/>
          </a:p>
        </p:txBody>
      </p:sp>
      <p:pic>
        <p:nvPicPr>
          <p:cNvPr id="2" name="Picture 10"/>
          <p:cNvPicPr>
            <a:picLocks noChangeAspect="1" noChangeArrowheads="1"/>
          </p:cNvPicPr>
          <p:nvPr/>
        </p:nvPicPr>
        <p:blipFill>
          <a:blip r:embed="rId16" cstate="print"/>
          <a:srcRect/>
          <a:stretch>
            <a:fillRect/>
          </a:stretch>
        </p:blipFill>
        <p:spPr bwMode="auto">
          <a:xfrm>
            <a:off x="254000" y="6076950"/>
            <a:ext cx="695325" cy="704850"/>
          </a:xfrm>
          <a:prstGeom prst="rect">
            <a:avLst/>
          </a:prstGeom>
          <a:noFill/>
          <a:ln w="9525">
            <a:noFill/>
            <a:miter lim="800000"/>
            <a:headEnd/>
            <a:tailEnd/>
          </a:ln>
        </p:spPr>
      </p:pic>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000" b="1"/>
            </a:lvl1pPr>
          </a:lstStyle>
          <a:p>
            <a:pPr>
              <a:defRPr/>
            </a:pPr>
            <a:r>
              <a:rPr lang="en-US" dirty="0"/>
              <a:t>Page </a:t>
            </a:r>
            <a:fld id="{DF9DF07A-B376-46C2-AB2D-45A27792F108}" type="slidenum">
              <a:rPr lang="en-US"/>
              <a:pPr>
                <a:defRPr/>
              </a:pPr>
              <a:t>‹#›</a:t>
            </a:fld>
            <a:r>
              <a:rPr lang="en-US" dirty="0"/>
              <a:t> of  9</a:t>
            </a:r>
            <a:r>
              <a:rPr lang="en-US" sz="1400" dirty="0"/>
              <a:t>  </a:t>
            </a:r>
          </a:p>
        </p:txBody>
      </p:sp>
    </p:spTree>
  </p:cSld>
  <p:clrMap bg1="lt1" tx1="dk1" bg2="lt2" tx2="dk2" accent1="accent1" accent2="accent2" accent3="accent3" accent4="accent4" accent5="accent5" accent6="accent6" hlink="hlink" folHlink="folHlink"/>
  <p:sldLayoutIdLst>
    <p:sldLayoutId id="2147486445" r:id="rId1"/>
    <p:sldLayoutId id="2147486446" r:id="rId2"/>
    <p:sldLayoutId id="2147486447" r:id="rId3"/>
    <p:sldLayoutId id="2147486448" r:id="rId4"/>
    <p:sldLayoutId id="2147486449" r:id="rId5"/>
    <p:sldLayoutId id="2147486450" r:id="rId6"/>
    <p:sldLayoutId id="2147486451" r:id="rId7"/>
    <p:sldLayoutId id="2147486452" r:id="rId8"/>
    <p:sldLayoutId id="2147486453" r:id="rId9"/>
    <p:sldLayoutId id="2147486454" r:id="rId10"/>
    <p:sldLayoutId id="2147486455" r:id="rId11"/>
    <p:sldLayoutId id="2147486456" r:id="rId12"/>
    <p:sldLayoutId id="2147486457" r:id="rId13"/>
    <p:sldLayoutId id="2147486458" r:id="rId14"/>
  </p:sldLayoutIdLst>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p:bldLst>
  </p:timing>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_rels/slide1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slide" Target="slide40.xml"/><Relationship Id="rId3" Type="http://schemas.openxmlformats.org/officeDocument/2006/relationships/slide" Target="slide35.xml"/><Relationship Id="rId7" Type="http://schemas.openxmlformats.org/officeDocument/2006/relationships/slide" Target="slide39.xml"/><Relationship Id="rId12" Type="http://schemas.openxmlformats.org/officeDocument/2006/relationships/slide" Target="slide44.xml"/><Relationship Id="rId2" Type="http://schemas.openxmlformats.org/officeDocument/2006/relationships/slide" Target="slide34.xml"/><Relationship Id="rId1" Type="http://schemas.openxmlformats.org/officeDocument/2006/relationships/slideLayout" Target="../slideLayouts/slideLayout2.xml"/><Relationship Id="rId6" Type="http://schemas.openxmlformats.org/officeDocument/2006/relationships/slide" Target="slide38.xml"/><Relationship Id="rId11" Type="http://schemas.openxmlformats.org/officeDocument/2006/relationships/slide" Target="slide43.xml"/><Relationship Id="rId5" Type="http://schemas.openxmlformats.org/officeDocument/2006/relationships/slide" Target="slide37.xml"/><Relationship Id="rId10" Type="http://schemas.openxmlformats.org/officeDocument/2006/relationships/slide" Target="slide42.xml"/><Relationship Id="rId4" Type="http://schemas.openxmlformats.org/officeDocument/2006/relationships/slide" Target="slide36.xml"/><Relationship Id="rId9" Type="http://schemas.openxmlformats.org/officeDocument/2006/relationships/slide" Target="slide41.xml"/></Relationships>
</file>

<file path=ppt/slides/_rels/slide18.xml.rels><?xml version="1.0" encoding="UTF-8" standalone="yes"?>
<Relationships xmlns="http://schemas.openxmlformats.org/package/2006/relationships"><Relationship Id="rId3" Type="http://schemas.openxmlformats.org/officeDocument/2006/relationships/image" Target="../media/image29.emf"/><Relationship Id="rId7" Type="http://schemas.openxmlformats.org/officeDocument/2006/relationships/image" Target="../media/image3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1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 Target="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slide" Target="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slide" Target="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slide" Target="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47.emf"/><Relationship Id="rId3" Type="http://schemas.openxmlformats.org/officeDocument/2006/relationships/image" Target="../media/image42.emf"/><Relationship Id="rId7" Type="http://schemas.openxmlformats.org/officeDocument/2006/relationships/image" Target="../media/image46.emf"/><Relationship Id="rId2" Type="http://schemas.openxmlformats.org/officeDocument/2006/relationships/slide" Target="slide6.xml"/><Relationship Id="rId1" Type="http://schemas.openxmlformats.org/officeDocument/2006/relationships/slideLayout" Target="../slideLayouts/slideLayout2.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 Id="rId9" Type="http://schemas.openxmlformats.org/officeDocument/2006/relationships/image" Target="../media/image48.emf"/></Relationships>
</file>

<file path=ppt/slides/_rels/slide28.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slide" Target="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3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slide" Target="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slide" Target="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slide" Target="slide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slide" Target="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slide" Target="slide17.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slide" Target="slide17.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slide" Target="slide17.xml"/><Relationship Id="rId1" Type="http://schemas.openxmlformats.org/officeDocument/2006/relationships/slideLayout" Target="../slideLayouts/slideLayout2.xml"/><Relationship Id="rId6" Type="http://schemas.openxmlformats.org/officeDocument/2006/relationships/image" Target="../media/image56.emf"/><Relationship Id="rId5" Type="http://schemas.openxmlformats.org/officeDocument/2006/relationships/image" Target="../media/image55.emf"/><Relationship Id="rId4" Type="http://schemas.openxmlformats.org/officeDocument/2006/relationships/image" Target="../media/image54.emf"/></Relationships>
</file>

<file path=ppt/slides/_rels/slide39.xml.rels><?xml version="1.0" encoding="UTF-8" standalone="yes"?>
<Relationships xmlns="http://schemas.openxmlformats.org/package/2006/relationships"><Relationship Id="rId3" Type="http://schemas.openxmlformats.org/officeDocument/2006/relationships/image" Target="../media/image59.jpeg"/><Relationship Id="rId2" Type="http://schemas.openxmlformats.org/officeDocument/2006/relationships/slide" Target="slide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 Target="slide31.xml"/><Relationship Id="rId3" Type="http://schemas.openxmlformats.org/officeDocument/2006/relationships/slide" Target="slide24.xml"/><Relationship Id="rId7" Type="http://schemas.openxmlformats.org/officeDocument/2006/relationships/slide" Target="slide30.xml"/><Relationship Id="rId2" Type="http://schemas.openxmlformats.org/officeDocument/2006/relationships/slide" Target="slide23.xml"/><Relationship Id="rId1" Type="http://schemas.openxmlformats.org/officeDocument/2006/relationships/slideLayout" Target="../slideLayouts/slideLayout2.xml"/><Relationship Id="rId6" Type="http://schemas.openxmlformats.org/officeDocument/2006/relationships/slide" Target="slide29.xml"/><Relationship Id="rId5" Type="http://schemas.openxmlformats.org/officeDocument/2006/relationships/slide" Target="slide28.xml"/><Relationship Id="rId10" Type="http://schemas.openxmlformats.org/officeDocument/2006/relationships/slide" Target="slide33.xml"/><Relationship Id="rId4" Type="http://schemas.openxmlformats.org/officeDocument/2006/relationships/slide" Target="slide27.xml"/><Relationship Id="rId9" Type="http://schemas.openxmlformats.org/officeDocument/2006/relationships/slide" Target="slide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Safety and security report: July 2019</a:t>
            </a:r>
            <a:br>
              <a:rPr lang="en-US" dirty="0" smtClean="0"/>
            </a:br>
            <a:endParaRPr lang="en-US" dirty="0"/>
          </a:p>
        </p:txBody>
      </p:sp>
      <p:sp>
        <p:nvSpPr>
          <p:cNvPr id="12" name="Text Placeholder 11"/>
          <p:cNvSpPr>
            <a:spLocks noGrp="1"/>
          </p:cNvSpPr>
          <p:nvPr>
            <p:ph type="body" idx="1"/>
          </p:nvPr>
        </p:nvSpPr>
        <p:spPr/>
        <p:txBody>
          <a:bodyPr/>
          <a:lstStyle/>
          <a:p>
            <a:r>
              <a:rPr lang="en-US" dirty="0" smtClean="0"/>
              <a:t>Forest Park Southeast, Botanical Heights, Central West End, Medical Campus</a:t>
            </a:r>
          </a:p>
        </p:txBody>
      </p:sp>
    </p:spTree>
    <p:extLst>
      <p:ext uri="{BB962C8B-B14F-4D97-AF65-F5344CB8AC3E}">
        <p14:creationId xmlns:p14="http://schemas.microsoft.com/office/powerpoint/2010/main" val="3754009667"/>
      </p:ext>
    </p:extLst>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4800"/>
            <a:ext cx="7772400" cy="914400"/>
          </a:xfrm>
        </p:spPr>
        <p:txBody>
          <a:bodyPr/>
          <a:lstStyle/>
          <a:p>
            <a:r>
              <a:rPr lang="en-US" sz="3200" dirty="0" smtClean="0">
                <a:solidFill>
                  <a:schemeClr val="accent4"/>
                </a:solidFill>
              </a:rPr>
              <a:t>Comparing 2018 and 2019: Botanical Heights</a:t>
            </a:r>
            <a:endParaRPr lang="en-US" sz="3200" dirty="0">
              <a:solidFill>
                <a:schemeClr val="accent4"/>
              </a:solidFill>
            </a:endParaRPr>
          </a:p>
        </p:txBody>
      </p:sp>
      <p:pic>
        <p:nvPicPr>
          <p:cNvPr id="3" name="Picture 2"/>
          <p:cNvPicPr>
            <a:picLocks noChangeAspect="1"/>
          </p:cNvPicPr>
          <p:nvPr/>
        </p:nvPicPr>
        <p:blipFill>
          <a:blip r:embed="rId2"/>
          <a:stretch>
            <a:fillRect/>
          </a:stretch>
        </p:blipFill>
        <p:spPr>
          <a:xfrm>
            <a:off x="838200" y="1248295"/>
            <a:ext cx="5701482" cy="2032534"/>
          </a:xfrm>
          <a:prstGeom prst="rect">
            <a:avLst/>
          </a:prstGeom>
        </p:spPr>
      </p:pic>
      <p:pic>
        <p:nvPicPr>
          <p:cNvPr id="4" name="Picture 3"/>
          <p:cNvPicPr>
            <a:picLocks noChangeAspect="1"/>
          </p:cNvPicPr>
          <p:nvPr/>
        </p:nvPicPr>
        <p:blipFill>
          <a:blip r:embed="rId3"/>
          <a:stretch>
            <a:fillRect/>
          </a:stretch>
        </p:blipFill>
        <p:spPr>
          <a:xfrm>
            <a:off x="838200" y="3581400"/>
            <a:ext cx="7371413" cy="2002934"/>
          </a:xfrm>
          <a:prstGeom prst="rect">
            <a:avLst/>
          </a:prstGeom>
        </p:spPr>
      </p:pic>
    </p:spTree>
    <p:extLst>
      <p:ext uri="{BB962C8B-B14F-4D97-AF65-F5344CB8AC3E}">
        <p14:creationId xmlns:p14="http://schemas.microsoft.com/office/powerpoint/2010/main" val="894746564"/>
      </p:ext>
    </p:extLst>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2362200"/>
            <a:ext cx="5486400" cy="3550024"/>
          </a:xfrm>
          <a:prstGeom prst="rect">
            <a:avLst/>
          </a:prstGeom>
        </p:spPr>
      </p:pic>
      <p:sp>
        <p:nvSpPr>
          <p:cNvPr id="2" name="Title 1"/>
          <p:cNvSpPr>
            <a:spLocks noGrp="1"/>
          </p:cNvSpPr>
          <p:nvPr>
            <p:ph type="title"/>
          </p:nvPr>
        </p:nvSpPr>
        <p:spPr>
          <a:xfrm>
            <a:off x="609600" y="152400"/>
            <a:ext cx="8458200" cy="609600"/>
          </a:xfrm>
        </p:spPr>
        <p:txBody>
          <a:bodyPr/>
          <a:lstStyle/>
          <a:p>
            <a:r>
              <a:rPr lang="en-US" sz="3900" dirty="0" smtClean="0">
                <a:solidFill>
                  <a:schemeClr val="tx1"/>
                </a:solidFill>
              </a:rPr>
              <a:t>District 2 Density Map: July 2019</a:t>
            </a:r>
            <a:endParaRPr lang="en-US" sz="3900" dirty="0">
              <a:solidFill>
                <a:schemeClr val="tx1"/>
              </a:solidFill>
            </a:endParaRPr>
          </a:p>
        </p:txBody>
      </p:sp>
      <p:sp>
        <p:nvSpPr>
          <p:cNvPr id="7" name="TextBox 6"/>
          <p:cNvSpPr txBox="1"/>
          <p:nvPr/>
        </p:nvSpPr>
        <p:spPr>
          <a:xfrm>
            <a:off x="6258017" y="4455818"/>
            <a:ext cx="2667000" cy="1384995"/>
          </a:xfrm>
          <a:prstGeom prst="rect">
            <a:avLst/>
          </a:prstGeom>
          <a:noFill/>
        </p:spPr>
        <p:txBody>
          <a:bodyPr wrap="square" rtlCol="0">
            <a:spAutoFit/>
          </a:bodyPr>
          <a:lstStyle/>
          <a:p>
            <a:r>
              <a:rPr lang="en-US" sz="1200" dirty="0" smtClean="0"/>
              <a:t>Notes:</a:t>
            </a:r>
          </a:p>
          <a:p>
            <a:pPr marL="171450" indent="-171450">
              <a:buFont typeface="Arial" panose="020B0604020202020204" pitchFamily="34" charset="0"/>
              <a:buChar char="•"/>
            </a:pPr>
            <a:r>
              <a:rPr lang="en-US" sz="1200" dirty="0" smtClean="0"/>
              <a:t>Crime rates are crimes per 1000 people</a:t>
            </a:r>
          </a:p>
          <a:p>
            <a:pPr marL="171450" indent="-171450">
              <a:buFont typeface="Arial" panose="020B0604020202020204" pitchFamily="34" charset="0"/>
              <a:buChar char="•"/>
            </a:pPr>
            <a:r>
              <a:rPr lang="en-US" sz="1200" dirty="0" smtClean="0"/>
              <a:t>South Hampton neighborhood  is split between District 1 and District 2.</a:t>
            </a:r>
          </a:p>
          <a:p>
            <a:endParaRPr lang="en-US" sz="1200" dirty="0"/>
          </a:p>
        </p:txBody>
      </p:sp>
      <p:pic>
        <p:nvPicPr>
          <p:cNvPr id="9" name="Picture 8"/>
          <p:cNvPicPr>
            <a:picLocks noChangeAspect="1"/>
          </p:cNvPicPr>
          <p:nvPr/>
        </p:nvPicPr>
        <p:blipFill>
          <a:blip r:embed="rId3"/>
          <a:stretch>
            <a:fillRect/>
          </a:stretch>
        </p:blipFill>
        <p:spPr>
          <a:xfrm>
            <a:off x="4876800" y="990600"/>
            <a:ext cx="3750028" cy="3108636"/>
          </a:xfrm>
          <a:prstGeom prst="rect">
            <a:avLst/>
          </a:prstGeom>
        </p:spPr>
      </p:pic>
    </p:spTree>
    <p:extLst>
      <p:ext uri="{BB962C8B-B14F-4D97-AF65-F5344CB8AC3E}">
        <p14:creationId xmlns:p14="http://schemas.microsoft.com/office/powerpoint/2010/main" val="3993322034"/>
      </p:ext>
    </p:extLst>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610600" cy="1143000"/>
          </a:xfrm>
        </p:spPr>
        <p:txBody>
          <a:bodyPr/>
          <a:lstStyle/>
          <a:p>
            <a:r>
              <a:rPr lang="en-US" sz="3200" dirty="0" smtClean="0">
                <a:solidFill>
                  <a:schemeClr val="tx1"/>
                </a:solidFill>
              </a:rPr>
              <a:t>District 2 Density Map Explanation</a:t>
            </a:r>
            <a:endParaRPr lang="en-US" sz="3200" dirty="0">
              <a:solidFill>
                <a:schemeClr val="tx1"/>
              </a:solidFill>
            </a:endParaRPr>
          </a:p>
        </p:txBody>
      </p:sp>
      <p:sp>
        <p:nvSpPr>
          <p:cNvPr id="3" name="Content Placeholder 2"/>
          <p:cNvSpPr>
            <a:spLocks noGrp="1"/>
          </p:cNvSpPr>
          <p:nvPr>
            <p:ph idx="1"/>
          </p:nvPr>
        </p:nvSpPr>
        <p:spPr>
          <a:xfrm>
            <a:off x="762000" y="762000"/>
            <a:ext cx="7772400" cy="5486400"/>
          </a:xfrm>
        </p:spPr>
        <p:txBody>
          <a:bodyPr/>
          <a:lstStyle/>
          <a:p>
            <a:r>
              <a:rPr lang="en-US" sz="1700" dirty="0" smtClean="0"/>
              <a:t>District 2</a:t>
            </a:r>
          </a:p>
          <a:p>
            <a:pPr lvl="1">
              <a:buFont typeface="Arial" panose="020B0604020202020204" pitchFamily="34" charset="0"/>
              <a:buChar char="•"/>
            </a:pPr>
            <a:r>
              <a:rPr lang="en-US" sz="1700" dirty="0" smtClean="0"/>
              <a:t>There are 23 neighborhoods in District 2.  The South Hampton neighborhood is split between District 2 and District 1</a:t>
            </a:r>
          </a:p>
          <a:p>
            <a:pPr lvl="1">
              <a:buFont typeface="Arial" panose="020B0604020202020204" pitchFamily="34" charset="0"/>
              <a:buChar char="•"/>
            </a:pPr>
            <a:r>
              <a:rPr lang="en-US" sz="1700" dirty="0" smtClean="0"/>
              <a:t>The </a:t>
            </a:r>
            <a:r>
              <a:rPr lang="en-US" sz="1700" dirty="0" smtClean="0">
                <a:solidFill>
                  <a:srgbClr val="00B050"/>
                </a:solidFill>
              </a:rPr>
              <a:t>minimum number of crimes </a:t>
            </a:r>
            <a:r>
              <a:rPr lang="en-US" sz="1700" dirty="0" smtClean="0"/>
              <a:t>in one neighborhood was </a:t>
            </a:r>
            <a:r>
              <a:rPr lang="en-US" sz="1700" u="sng" dirty="0" smtClean="0"/>
              <a:t>1</a:t>
            </a:r>
            <a:r>
              <a:rPr lang="en-US" sz="1700" dirty="0" smtClean="0"/>
              <a:t> (Kings Oak, Tower Grove Park, The Botanical Garden, and </a:t>
            </a:r>
            <a:r>
              <a:rPr lang="en-US" sz="1700" dirty="0" err="1" smtClean="0"/>
              <a:t>Willmore</a:t>
            </a:r>
            <a:r>
              <a:rPr lang="en-US" sz="1700" dirty="0" smtClean="0"/>
              <a:t> Park).</a:t>
            </a:r>
          </a:p>
          <a:p>
            <a:pPr lvl="1">
              <a:buFont typeface="Arial" panose="020B0604020202020204" pitchFamily="34" charset="0"/>
              <a:buChar char="•"/>
            </a:pPr>
            <a:r>
              <a:rPr lang="en-US" sz="1700" dirty="0" smtClean="0"/>
              <a:t>The </a:t>
            </a:r>
            <a:r>
              <a:rPr lang="en-US" sz="1700" dirty="0" smtClean="0">
                <a:solidFill>
                  <a:srgbClr val="FF0000"/>
                </a:solidFill>
              </a:rPr>
              <a:t>maximum number of crimes </a:t>
            </a:r>
            <a:r>
              <a:rPr lang="en-US" sz="1700" dirty="0" smtClean="0"/>
              <a:t>in one neighborhood was </a:t>
            </a:r>
            <a:r>
              <a:rPr lang="en-US" sz="1700" u="sng" dirty="0" smtClean="0"/>
              <a:t>105</a:t>
            </a:r>
            <a:r>
              <a:rPr lang="en-US" sz="1700" dirty="0" smtClean="0"/>
              <a:t> (Tower Grove South).</a:t>
            </a:r>
          </a:p>
          <a:p>
            <a:pPr lvl="1">
              <a:buFont typeface="Arial" panose="020B0604020202020204" pitchFamily="34" charset="0"/>
              <a:buChar char="•"/>
            </a:pPr>
            <a:r>
              <a:rPr lang="en-US" sz="1700" dirty="0" smtClean="0"/>
              <a:t>The </a:t>
            </a:r>
            <a:r>
              <a:rPr lang="en-US" sz="1700" dirty="0" smtClean="0">
                <a:solidFill>
                  <a:srgbClr val="00B0F0"/>
                </a:solidFill>
              </a:rPr>
              <a:t>mean number of crimes </a:t>
            </a:r>
            <a:r>
              <a:rPr lang="en-US" sz="1700" dirty="0" smtClean="0"/>
              <a:t>per neighborhood was </a:t>
            </a:r>
            <a:r>
              <a:rPr lang="en-US" sz="1700" u="sng" dirty="0" smtClean="0"/>
              <a:t>18.26</a:t>
            </a:r>
            <a:r>
              <a:rPr lang="en-US" sz="1700" dirty="0" smtClean="0"/>
              <a:t>.</a:t>
            </a:r>
          </a:p>
          <a:p>
            <a:pPr>
              <a:buFont typeface="Arial" panose="020B0604020202020204" pitchFamily="34" charset="0"/>
              <a:buChar char="•"/>
            </a:pPr>
            <a:r>
              <a:rPr lang="en-US" sz="1700" dirty="0" smtClean="0"/>
              <a:t>Crime Rate</a:t>
            </a:r>
          </a:p>
          <a:p>
            <a:pPr lvl="1">
              <a:buFont typeface="Arial" panose="020B0604020202020204" pitchFamily="34" charset="0"/>
              <a:buChar char="•"/>
            </a:pPr>
            <a:r>
              <a:rPr lang="en-US" sz="1700" dirty="0" smtClean="0"/>
              <a:t>The crime rate was calculated per 1,000 people using 2010 census data.  Crime rates were not calculated for Forest Park, Tower Grove Park, Willmore Park or the Botanical Gardens due to negligible populations.</a:t>
            </a:r>
          </a:p>
          <a:p>
            <a:pPr lvl="1">
              <a:buFont typeface="Arial" panose="020B0604020202020204" pitchFamily="34" charset="0"/>
              <a:buChar char="•"/>
            </a:pPr>
            <a:r>
              <a:rPr lang="en-US" sz="1700" dirty="0" smtClean="0"/>
              <a:t>The </a:t>
            </a:r>
            <a:r>
              <a:rPr lang="en-US" sz="1700" dirty="0" smtClean="0">
                <a:solidFill>
                  <a:srgbClr val="00B050"/>
                </a:solidFill>
              </a:rPr>
              <a:t>minimum crime rate </a:t>
            </a:r>
            <a:r>
              <a:rPr lang="en-US" sz="1700" dirty="0" smtClean="0"/>
              <a:t>was </a:t>
            </a:r>
            <a:r>
              <a:rPr lang="en-US" sz="1700" u="sng" dirty="0" smtClean="0"/>
              <a:t>2.03 crimes per 1,000 people</a:t>
            </a:r>
            <a:r>
              <a:rPr lang="en-US" sz="1700" dirty="0" smtClean="0"/>
              <a:t> (South Hampton).</a:t>
            </a:r>
          </a:p>
          <a:p>
            <a:pPr lvl="1">
              <a:buFont typeface="Arial" panose="020B0604020202020204" pitchFamily="34" charset="0"/>
              <a:buChar char="•"/>
            </a:pPr>
            <a:r>
              <a:rPr lang="en-US" sz="1700" dirty="0" smtClean="0"/>
              <a:t>The </a:t>
            </a:r>
            <a:r>
              <a:rPr lang="en-US" sz="1700" dirty="0" smtClean="0">
                <a:solidFill>
                  <a:srgbClr val="FF0000"/>
                </a:solidFill>
              </a:rPr>
              <a:t>maximum crime rate</a:t>
            </a:r>
            <a:r>
              <a:rPr lang="en-US" sz="1700" dirty="0" smtClean="0"/>
              <a:t> was </a:t>
            </a:r>
            <a:r>
              <a:rPr lang="en-US" sz="1700" u="sng" dirty="0" smtClean="0"/>
              <a:t>14.55 crimes per 1,000 people</a:t>
            </a:r>
            <a:r>
              <a:rPr lang="en-US" sz="1700" dirty="0" smtClean="0"/>
              <a:t> (The Hill).</a:t>
            </a:r>
          </a:p>
          <a:p>
            <a:pPr lvl="1">
              <a:buFont typeface="Arial" panose="020B0604020202020204" pitchFamily="34" charset="0"/>
              <a:buChar char="•"/>
            </a:pPr>
            <a:r>
              <a:rPr lang="en-US" sz="1700" dirty="0" smtClean="0"/>
              <a:t>The </a:t>
            </a:r>
            <a:r>
              <a:rPr lang="en-US" sz="1700" dirty="0" smtClean="0">
                <a:solidFill>
                  <a:srgbClr val="00B0F0"/>
                </a:solidFill>
              </a:rPr>
              <a:t>mean crime rate </a:t>
            </a:r>
            <a:r>
              <a:rPr lang="en-US" sz="1700" dirty="0" smtClean="0"/>
              <a:t>was </a:t>
            </a:r>
            <a:r>
              <a:rPr lang="en-US" sz="1700" u="sng" dirty="0" smtClean="0"/>
              <a:t>6.15 crimes per 1,000 people </a:t>
            </a:r>
            <a:r>
              <a:rPr lang="en-US" sz="1700" dirty="0" smtClean="0"/>
              <a:t>(this mean rate does not include </a:t>
            </a:r>
            <a:r>
              <a:rPr lang="en-US" sz="1700" dirty="0"/>
              <a:t>Forest Park, Tower Grove Park</a:t>
            </a:r>
            <a:r>
              <a:rPr lang="en-US" sz="1700" dirty="0" smtClean="0"/>
              <a:t>, Willmore Park or the Botanical Gardens due to their negligible populations).</a:t>
            </a:r>
          </a:p>
          <a:p>
            <a:pPr marL="457200" lvl="1" indent="0">
              <a:buNone/>
            </a:pPr>
            <a:endParaRPr lang="en-US" sz="1700" i="1" dirty="0" smtClean="0"/>
          </a:p>
          <a:p>
            <a:pPr marL="457200" lvl="1" indent="0">
              <a:buNone/>
            </a:pPr>
            <a:r>
              <a:rPr lang="en-US" sz="1400" i="1" dirty="0" smtClean="0"/>
              <a:t>*</a:t>
            </a:r>
            <a:r>
              <a:rPr lang="en-US" sz="1400" i="1" dirty="0"/>
              <a:t>Numbers in District breakdown include reclassified crimes from previous months. </a:t>
            </a:r>
          </a:p>
          <a:p>
            <a:pPr lvl="1">
              <a:buFont typeface="Arial" panose="020B0604020202020204" pitchFamily="34" charset="0"/>
              <a:buChar char="•"/>
            </a:pPr>
            <a:endParaRPr lang="en-US" sz="1600" i="1" dirty="0">
              <a:solidFill>
                <a:srgbClr val="FF0000"/>
              </a:solidFill>
            </a:endParaRPr>
          </a:p>
        </p:txBody>
      </p:sp>
    </p:spTree>
    <p:extLst>
      <p:ext uri="{BB962C8B-B14F-4D97-AF65-F5344CB8AC3E}">
        <p14:creationId xmlns:p14="http://schemas.microsoft.com/office/powerpoint/2010/main" val="603348168"/>
      </p:ext>
    </p:extLst>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70761"/>
            <a:ext cx="7772400" cy="743639"/>
          </a:xfrm>
        </p:spPr>
        <p:txBody>
          <a:bodyPr/>
          <a:lstStyle/>
          <a:p>
            <a:r>
              <a:rPr lang="en-US" sz="3600" dirty="0" smtClean="0">
                <a:solidFill>
                  <a:schemeClr val="tx1"/>
                </a:solidFill>
              </a:rPr>
              <a:t>Summary Notes: CWE July 2019</a:t>
            </a:r>
            <a:endParaRPr lang="en-US" sz="3600" dirty="0">
              <a:solidFill>
                <a:schemeClr val="tx1"/>
              </a:solidFill>
            </a:endParaRPr>
          </a:p>
        </p:txBody>
      </p:sp>
      <p:sp>
        <p:nvSpPr>
          <p:cNvPr id="4" name="TextBox 3"/>
          <p:cNvSpPr txBox="1"/>
          <p:nvPr/>
        </p:nvSpPr>
        <p:spPr>
          <a:xfrm>
            <a:off x="762000" y="914400"/>
            <a:ext cx="8077200" cy="4247317"/>
          </a:xfrm>
          <a:prstGeom prst="rect">
            <a:avLst/>
          </a:prstGeom>
          <a:noFill/>
        </p:spPr>
        <p:txBody>
          <a:bodyPr wrap="square" rtlCol="0">
            <a:spAutoFit/>
          </a:bodyPr>
          <a:lstStyle/>
          <a:p>
            <a:pPr marL="342900" indent="-342900">
              <a:buFont typeface="Arial" panose="020B0604020202020204" pitchFamily="34" charset="0"/>
              <a:buChar char="•"/>
            </a:pPr>
            <a:r>
              <a:rPr lang="en-US" sz="1800" u="sng" dirty="0" smtClean="0"/>
              <a:t>106 Total Crimes</a:t>
            </a:r>
          </a:p>
          <a:p>
            <a:pPr marL="800100" lvl="1" indent="-342900">
              <a:buFont typeface="Arial" panose="020B0604020202020204" pitchFamily="34" charset="0"/>
              <a:buChar char="•"/>
            </a:pPr>
            <a:r>
              <a:rPr lang="en-US" sz="1800" b="1" dirty="0" smtClean="0"/>
              <a:t>33.75% </a:t>
            </a:r>
            <a:r>
              <a:rPr lang="en-US" sz="1800" b="1" dirty="0" smtClean="0">
                <a:solidFill>
                  <a:srgbClr val="00B050"/>
                </a:solidFill>
              </a:rPr>
              <a:t>decrease</a:t>
            </a:r>
            <a:r>
              <a:rPr lang="en-US" sz="1800" dirty="0" smtClean="0">
                <a:ln w="1270" cmpd="sng">
                  <a:solidFill>
                    <a:schemeClr val="tx1">
                      <a:alpha val="40000"/>
                    </a:schemeClr>
                  </a:solidFill>
                </a:ln>
                <a:solidFill>
                  <a:srgbClr val="FF0000"/>
                </a:solidFill>
              </a:rPr>
              <a:t> </a:t>
            </a:r>
            <a:r>
              <a:rPr lang="en-US" sz="1800" dirty="0" smtClean="0"/>
              <a:t>compared to July 2018 (160 crimes)</a:t>
            </a:r>
          </a:p>
          <a:p>
            <a:pPr marL="1257300" lvl="2" indent="-342900">
              <a:buFont typeface="Arial" panose="020B0604020202020204" pitchFamily="34" charset="0"/>
              <a:buChar char="•"/>
            </a:pPr>
            <a:r>
              <a:rPr lang="en-US" sz="1800" dirty="0" smtClean="0">
                <a:solidFill>
                  <a:srgbClr val="00B050"/>
                </a:solidFill>
              </a:rPr>
              <a:t>Decreased: </a:t>
            </a:r>
            <a:r>
              <a:rPr lang="en-US" sz="1800" dirty="0" smtClean="0"/>
              <a:t>auto theft, larceny</a:t>
            </a:r>
          </a:p>
          <a:p>
            <a:pPr marL="1257300" lvl="2" indent="-342900">
              <a:buFont typeface="Arial" panose="020B0604020202020204" pitchFamily="34" charset="0"/>
              <a:buChar char="•"/>
            </a:pPr>
            <a:r>
              <a:rPr lang="en-US" sz="1800" dirty="0" smtClean="0">
                <a:solidFill>
                  <a:srgbClr val="FF0000"/>
                </a:solidFill>
              </a:rPr>
              <a:t>Increased:</a:t>
            </a:r>
            <a:r>
              <a:rPr lang="en-US" sz="1800" dirty="0" smtClean="0"/>
              <a:t> burglary, robbery</a:t>
            </a:r>
          </a:p>
          <a:p>
            <a:pPr marL="1257300" lvl="2" indent="-342900">
              <a:buFont typeface="Arial" panose="020B0604020202020204" pitchFamily="34" charset="0"/>
              <a:buChar char="•"/>
            </a:pPr>
            <a:r>
              <a:rPr lang="en-US" sz="1800" dirty="0" smtClean="0">
                <a:solidFill>
                  <a:srgbClr val="00B0F0"/>
                </a:solidFill>
              </a:rPr>
              <a:t>No change: </a:t>
            </a:r>
            <a:r>
              <a:rPr lang="en-US" sz="1800" dirty="0" smtClean="0"/>
              <a:t>arson, assault, homicide, rape</a:t>
            </a:r>
          </a:p>
          <a:p>
            <a:pPr marL="800100" lvl="1" indent="-342900">
              <a:buFont typeface="Arial" panose="020B0604020202020204" pitchFamily="34" charset="0"/>
              <a:buChar char="•"/>
            </a:pPr>
            <a:r>
              <a:rPr lang="en-US" sz="1800" b="1" dirty="0" smtClean="0"/>
              <a:t>13</a:t>
            </a:r>
            <a:r>
              <a:rPr lang="en-US" sz="1800" dirty="0" smtClean="0"/>
              <a:t> </a:t>
            </a:r>
            <a:r>
              <a:rPr lang="en-US" sz="1800" b="1" dirty="0" smtClean="0"/>
              <a:t>crimes against persons </a:t>
            </a:r>
            <a:r>
              <a:rPr lang="en-US" sz="1800" dirty="0" smtClean="0"/>
              <a:t>(8 assaults, 1 rape, 4 robberies)</a:t>
            </a:r>
          </a:p>
          <a:p>
            <a:pPr marL="1257300" lvl="2" indent="-342900">
              <a:buFont typeface="Arial" panose="020B0604020202020204" pitchFamily="34" charset="0"/>
              <a:buChar char="•"/>
            </a:pPr>
            <a:r>
              <a:rPr lang="en-US" sz="1800" b="1" dirty="0" smtClean="0"/>
              <a:t>8.33% </a:t>
            </a:r>
            <a:r>
              <a:rPr lang="en-US" sz="1800" b="1" dirty="0" smtClean="0">
                <a:solidFill>
                  <a:srgbClr val="FF0000"/>
                </a:solidFill>
              </a:rPr>
              <a:t>increase</a:t>
            </a:r>
            <a:r>
              <a:rPr lang="en-US" sz="1800" b="1" dirty="0" smtClean="0"/>
              <a:t> </a:t>
            </a:r>
            <a:r>
              <a:rPr lang="en-US" sz="1800" dirty="0" smtClean="0"/>
              <a:t>compared to July 2018 (12 crimes)</a:t>
            </a:r>
          </a:p>
          <a:p>
            <a:pPr marL="800100" lvl="1" indent="-342900">
              <a:buFont typeface="Arial" panose="020B0604020202020204" pitchFamily="34" charset="0"/>
              <a:buChar char="•"/>
            </a:pPr>
            <a:r>
              <a:rPr lang="en-US" sz="1800" dirty="0" smtClean="0"/>
              <a:t>Crime occurred most frequently on Wednesdays.</a:t>
            </a:r>
          </a:p>
          <a:p>
            <a:pPr marL="342900" indent="-342900">
              <a:buFont typeface="Arial" panose="020B0604020202020204" pitchFamily="34" charset="0"/>
              <a:buChar char="•"/>
            </a:pPr>
            <a:r>
              <a:rPr lang="en-US" sz="1800" u="sng" dirty="0" smtClean="0"/>
              <a:t>666 total crimes</a:t>
            </a:r>
            <a:r>
              <a:rPr lang="en-US" sz="1800" dirty="0" smtClean="0"/>
              <a:t> so far in 2019</a:t>
            </a:r>
            <a:endParaRPr lang="en-US" sz="1800" dirty="0"/>
          </a:p>
          <a:p>
            <a:pPr marL="800100" lvl="1" indent="-342900">
              <a:buFont typeface="Arial" panose="020B0604020202020204" pitchFamily="34" charset="0"/>
              <a:buChar char="•"/>
            </a:pPr>
            <a:r>
              <a:rPr lang="en-US" sz="1800" b="1" dirty="0" smtClean="0"/>
              <a:t>6.59% </a:t>
            </a:r>
            <a:r>
              <a:rPr lang="en-US" sz="1800" b="1" dirty="0" smtClean="0">
                <a:solidFill>
                  <a:srgbClr val="00B050"/>
                </a:solidFill>
              </a:rPr>
              <a:t>decrease</a:t>
            </a:r>
            <a:r>
              <a:rPr lang="en-US" sz="1800" dirty="0" smtClean="0">
                <a:ln w="1270" cmpd="sng">
                  <a:solidFill>
                    <a:schemeClr val="tx1">
                      <a:alpha val="40000"/>
                    </a:schemeClr>
                  </a:solidFill>
                </a:ln>
                <a:solidFill>
                  <a:srgbClr val="FF0000"/>
                </a:solidFill>
              </a:rPr>
              <a:t> </a:t>
            </a:r>
            <a:r>
              <a:rPr lang="en-US" sz="1800" dirty="0" smtClean="0"/>
              <a:t>compared to this point in 2018 (713 </a:t>
            </a:r>
            <a:r>
              <a:rPr lang="en-US" sz="1800" dirty="0"/>
              <a:t>crimes</a:t>
            </a:r>
            <a:r>
              <a:rPr lang="en-US" sz="1800" dirty="0" smtClean="0"/>
              <a:t>)</a:t>
            </a:r>
            <a:endParaRPr lang="en-US" sz="1800" dirty="0"/>
          </a:p>
          <a:p>
            <a:pPr marL="1257300" lvl="2" indent="-342900">
              <a:buFont typeface="Arial" panose="020B0604020202020204" pitchFamily="34" charset="0"/>
              <a:buChar char="•"/>
            </a:pPr>
            <a:r>
              <a:rPr lang="en-US" sz="1800" dirty="0" smtClean="0">
                <a:solidFill>
                  <a:srgbClr val="00B050"/>
                </a:solidFill>
              </a:rPr>
              <a:t>Decreased:</a:t>
            </a:r>
            <a:r>
              <a:rPr lang="en-US" sz="1800" dirty="0" smtClean="0"/>
              <a:t> homicide, larceny, robbery</a:t>
            </a:r>
          </a:p>
          <a:p>
            <a:pPr marL="1257300" lvl="2" indent="-342900">
              <a:buFont typeface="Arial" panose="020B0604020202020204" pitchFamily="34" charset="0"/>
              <a:buChar char="•"/>
            </a:pPr>
            <a:r>
              <a:rPr lang="en-US" sz="1800" dirty="0" smtClean="0">
                <a:solidFill>
                  <a:srgbClr val="FF0000"/>
                </a:solidFill>
              </a:rPr>
              <a:t>Increased:</a:t>
            </a:r>
            <a:r>
              <a:rPr lang="en-US" sz="1800" dirty="0" smtClean="0"/>
              <a:t> assault, auto theft, burglary</a:t>
            </a:r>
          </a:p>
          <a:p>
            <a:pPr marL="1257300" lvl="2" indent="-342900">
              <a:buFont typeface="Arial" panose="020B0604020202020204" pitchFamily="34" charset="0"/>
              <a:buChar char="•"/>
            </a:pPr>
            <a:r>
              <a:rPr lang="en-US" sz="1800" dirty="0" smtClean="0">
                <a:solidFill>
                  <a:srgbClr val="00B0F0"/>
                </a:solidFill>
              </a:rPr>
              <a:t>No change: </a:t>
            </a:r>
            <a:r>
              <a:rPr lang="en-US" sz="1800" dirty="0" smtClean="0"/>
              <a:t>arson, rape</a:t>
            </a:r>
            <a:endParaRPr lang="en-US" sz="1800" dirty="0"/>
          </a:p>
          <a:p>
            <a:pPr marL="800100" lvl="1" indent="-342900">
              <a:buFont typeface="Arial" panose="020B0604020202020204" pitchFamily="34" charset="0"/>
              <a:buChar char="•"/>
            </a:pPr>
            <a:r>
              <a:rPr lang="en-US" sz="1800" b="1" dirty="0" smtClean="0"/>
              <a:t>102 crimes against persons </a:t>
            </a:r>
            <a:r>
              <a:rPr lang="en-US" sz="1800" dirty="0" smtClean="0"/>
              <a:t>so far in 2019</a:t>
            </a:r>
          </a:p>
          <a:p>
            <a:pPr marL="1257300" lvl="2" indent="-342900">
              <a:buFont typeface="Arial" panose="020B0604020202020204" pitchFamily="34" charset="0"/>
              <a:buChar char="•"/>
            </a:pPr>
            <a:r>
              <a:rPr lang="en-US" sz="1800" b="1" dirty="0" smtClean="0"/>
              <a:t>18.60% </a:t>
            </a:r>
            <a:r>
              <a:rPr lang="en-US" sz="1800" b="1" dirty="0" smtClean="0">
                <a:solidFill>
                  <a:srgbClr val="FF0000"/>
                </a:solidFill>
              </a:rPr>
              <a:t>increase </a:t>
            </a:r>
            <a:r>
              <a:rPr lang="en-US" sz="1800" dirty="0" smtClean="0"/>
              <a:t>compared to this point in 2018 (86 crimes)</a:t>
            </a:r>
          </a:p>
        </p:txBody>
      </p:sp>
    </p:spTree>
    <p:extLst>
      <p:ext uri="{BB962C8B-B14F-4D97-AF65-F5344CB8AC3E}">
        <p14:creationId xmlns:p14="http://schemas.microsoft.com/office/powerpoint/2010/main" val="965008730"/>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8437" name="Rectangle 4"/>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8438" name="Rectangle 3"/>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8439" name="Rectangle 5"/>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8440" name="Rectangle 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5" name="TextBox 4"/>
          <p:cNvSpPr txBox="1"/>
          <p:nvPr/>
        </p:nvSpPr>
        <p:spPr>
          <a:xfrm>
            <a:off x="714260" y="255657"/>
            <a:ext cx="8077200" cy="707886"/>
          </a:xfrm>
          <a:prstGeom prst="rect">
            <a:avLst/>
          </a:prstGeom>
          <a:noFill/>
        </p:spPr>
        <p:txBody>
          <a:bodyPr wrap="square" rtlCol="0">
            <a:spAutoFit/>
          </a:bodyPr>
          <a:lstStyle/>
          <a:p>
            <a:pPr algn="ctr"/>
            <a:r>
              <a:rPr lang="en-US" sz="4000" dirty="0" smtClean="0"/>
              <a:t>Central West End: July 2019</a:t>
            </a:r>
            <a:endParaRPr lang="en-US" sz="4000" dirty="0"/>
          </a:p>
        </p:txBody>
      </p:sp>
      <p:pic>
        <p:nvPicPr>
          <p:cNvPr id="3" name="Picture 2"/>
          <p:cNvPicPr>
            <a:picLocks noChangeAspect="1"/>
          </p:cNvPicPr>
          <p:nvPr/>
        </p:nvPicPr>
        <p:blipFill>
          <a:blip r:embed="rId3"/>
          <a:stretch>
            <a:fillRect/>
          </a:stretch>
        </p:blipFill>
        <p:spPr>
          <a:xfrm>
            <a:off x="1447800" y="1284316"/>
            <a:ext cx="1699575" cy="2062134"/>
          </a:xfrm>
          <a:prstGeom prst="rect">
            <a:avLst/>
          </a:prstGeom>
        </p:spPr>
      </p:pic>
      <p:pic>
        <p:nvPicPr>
          <p:cNvPr id="4" name="Picture 3"/>
          <p:cNvPicPr>
            <a:picLocks noChangeAspect="1"/>
          </p:cNvPicPr>
          <p:nvPr/>
        </p:nvPicPr>
        <p:blipFill>
          <a:blip r:embed="rId4"/>
          <a:stretch>
            <a:fillRect/>
          </a:stretch>
        </p:blipFill>
        <p:spPr>
          <a:xfrm>
            <a:off x="3842240" y="1263534"/>
            <a:ext cx="1699575" cy="1953600"/>
          </a:xfrm>
          <a:prstGeom prst="rect">
            <a:avLst/>
          </a:prstGeom>
        </p:spPr>
      </p:pic>
      <p:pic>
        <p:nvPicPr>
          <p:cNvPr id="6" name="Picture 5"/>
          <p:cNvPicPr>
            <a:picLocks noChangeAspect="1"/>
          </p:cNvPicPr>
          <p:nvPr/>
        </p:nvPicPr>
        <p:blipFill>
          <a:blip r:embed="rId5"/>
          <a:stretch>
            <a:fillRect/>
          </a:stretch>
        </p:blipFill>
        <p:spPr>
          <a:xfrm>
            <a:off x="3842239" y="3657600"/>
            <a:ext cx="1699575" cy="888000"/>
          </a:xfrm>
          <a:prstGeom prst="rect">
            <a:avLst/>
          </a:prstGeom>
        </p:spPr>
      </p:pic>
      <p:pic>
        <p:nvPicPr>
          <p:cNvPr id="7" name="Picture 6"/>
          <p:cNvPicPr>
            <a:picLocks noChangeAspect="1"/>
          </p:cNvPicPr>
          <p:nvPr/>
        </p:nvPicPr>
        <p:blipFill>
          <a:blip r:embed="rId6"/>
          <a:stretch>
            <a:fillRect/>
          </a:stretch>
        </p:blipFill>
        <p:spPr>
          <a:xfrm>
            <a:off x="6088943" y="1284316"/>
            <a:ext cx="1699575" cy="868267"/>
          </a:xfrm>
          <a:prstGeom prst="rect">
            <a:avLst/>
          </a:prstGeom>
        </p:spPr>
      </p:pic>
      <p:pic>
        <p:nvPicPr>
          <p:cNvPr id="8" name="Picture 7"/>
          <p:cNvPicPr>
            <a:picLocks noChangeAspect="1"/>
          </p:cNvPicPr>
          <p:nvPr/>
        </p:nvPicPr>
        <p:blipFill>
          <a:blip r:embed="rId7"/>
          <a:stretch>
            <a:fillRect/>
          </a:stretch>
        </p:blipFill>
        <p:spPr>
          <a:xfrm>
            <a:off x="6064005" y="2572267"/>
            <a:ext cx="1699575" cy="1085333"/>
          </a:xfrm>
          <a:prstGeom prst="rect">
            <a:avLst/>
          </a:prstGeom>
        </p:spPr>
      </p:pic>
    </p:spTree>
    <p:extLst>
      <p:ext uri="{BB962C8B-B14F-4D97-AF65-F5344CB8AC3E}">
        <p14:creationId xmlns:p14="http://schemas.microsoft.com/office/powerpoint/2010/main" val="1164728594"/>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609600" y="206514"/>
            <a:ext cx="8458200" cy="707886"/>
          </a:xfrm>
          <a:prstGeom prst="rect">
            <a:avLst/>
          </a:prstGeom>
          <a:noFill/>
        </p:spPr>
        <p:txBody>
          <a:bodyPr wrap="square" rtlCol="0">
            <a:spAutoFit/>
          </a:bodyPr>
          <a:lstStyle/>
          <a:p>
            <a:pPr algn="ctr"/>
            <a:r>
              <a:rPr lang="en-US" sz="4000" dirty="0" smtClean="0">
                <a:solidFill>
                  <a:schemeClr val="accent4"/>
                </a:solidFill>
              </a:rPr>
              <a:t>CWE: Comparing 2018 and 2019</a:t>
            </a:r>
            <a:endParaRPr lang="en-US" sz="4000" dirty="0">
              <a:solidFill>
                <a:schemeClr val="accent4"/>
              </a:solidFill>
            </a:endParaRPr>
          </a:p>
        </p:txBody>
      </p:sp>
      <p:pic>
        <p:nvPicPr>
          <p:cNvPr id="2" name="Picture 1"/>
          <p:cNvPicPr>
            <a:picLocks noChangeAspect="1"/>
          </p:cNvPicPr>
          <p:nvPr/>
        </p:nvPicPr>
        <p:blipFill>
          <a:blip r:embed="rId2"/>
          <a:stretch>
            <a:fillRect/>
          </a:stretch>
        </p:blipFill>
        <p:spPr>
          <a:xfrm>
            <a:off x="990598" y="1143001"/>
            <a:ext cx="6096002" cy="1965989"/>
          </a:xfrm>
          <a:prstGeom prst="rect">
            <a:avLst/>
          </a:prstGeom>
        </p:spPr>
      </p:pic>
      <p:pic>
        <p:nvPicPr>
          <p:cNvPr id="3" name="Picture 2"/>
          <p:cNvPicPr>
            <a:picLocks noChangeAspect="1"/>
          </p:cNvPicPr>
          <p:nvPr/>
        </p:nvPicPr>
        <p:blipFill>
          <a:blip r:embed="rId3"/>
          <a:stretch>
            <a:fillRect/>
          </a:stretch>
        </p:blipFill>
        <p:spPr>
          <a:xfrm>
            <a:off x="990598" y="3423867"/>
            <a:ext cx="7620002" cy="1918648"/>
          </a:xfrm>
          <a:prstGeom prst="rect">
            <a:avLst/>
          </a:prstGeom>
        </p:spPr>
      </p:pic>
    </p:spTree>
    <p:extLst>
      <p:ext uri="{BB962C8B-B14F-4D97-AF65-F5344CB8AC3E}">
        <p14:creationId xmlns:p14="http://schemas.microsoft.com/office/powerpoint/2010/main" val="86834193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9461" name="Rectangle 4"/>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9462" name="Rectangle 3"/>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19463" name="Rectangle 5"/>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dirty="0"/>
          </a:p>
        </p:txBody>
      </p:sp>
      <p:sp>
        <p:nvSpPr>
          <p:cNvPr id="4" name="TextBox 3"/>
          <p:cNvSpPr txBox="1"/>
          <p:nvPr/>
        </p:nvSpPr>
        <p:spPr>
          <a:xfrm>
            <a:off x="922421" y="195499"/>
            <a:ext cx="7543800" cy="584775"/>
          </a:xfrm>
          <a:prstGeom prst="rect">
            <a:avLst/>
          </a:prstGeom>
          <a:noFill/>
        </p:spPr>
        <p:txBody>
          <a:bodyPr wrap="square" rtlCol="0">
            <a:spAutoFit/>
          </a:bodyPr>
          <a:lstStyle/>
          <a:p>
            <a:pPr algn="ctr"/>
            <a:r>
              <a:rPr lang="en-US" sz="3200" dirty="0" smtClean="0"/>
              <a:t>Central West End Crimes: July 2019</a:t>
            </a:r>
            <a:endParaRPr lang="en-US" sz="32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6800" y="975772"/>
            <a:ext cx="7620000" cy="4930588"/>
          </a:xfrm>
          <a:prstGeom prst="rect">
            <a:avLst/>
          </a:prstGeom>
        </p:spPr>
      </p:pic>
    </p:spTree>
    <p:extLst>
      <p:ext uri="{BB962C8B-B14F-4D97-AF65-F5344CB8AC3E}">
        <p14:creationId xmlns:p14="http://schemas.microsoft.com/office/powerpoint/2010/main" val="356237860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hlinkClick r:id="rId2" action="ppaction://hlinksldjump"/>
              </a:rPr>
              <a:t>Appendix 2 Links</a:t>
            </a:r>
            <a:endParaRPr lang="en-US" dirty="0"/>
          </a:p>
        </p:txBody>
      </p:sp>
      <p:sp>
        <p:nvSpPr>
          <p:cNvPr id="3" name="Content Placeholder 2"/>
          <p:cNvSpPr>
            <a:spLocks noGrp="1"/>
          </p:cNvSpPr>
          <p:nvPr>
            <p:ph idx="1"/>
          </p:nvPr>
        </p:nvSpPr>
        <p:spPr/>
        <p:txBody>
          <a:bodyPr/>
          <a:lstStyle/>
          <a:p>
            <a:r>
              <a:rPr lang="en-US" sz="1800" dirty="0" smtClean="0">
                <a:hlinkClick r:id="rId3" action="ppaction://hlinksldjump"/>
              </a:rPr>
              <a:t>CWE Day/ Night Crimes</a:t>
            </a:r>
            <a:endParaRPr lang="en-US" sz="1800" dirty="0" smtClean="0"/>
          </a:p>
          <a:p>
            <a:r>
              <a:rPr lang="en-US" sz="1800" dirty="0" smtClean="0">
                <a:hlinkClick r:id="rId4" action="ppaction://hlinksldjump"/>
              </a:rPr>
              <a:t>CWE Crimes Against Persons </a:t>
            </a:r>
            <a:endParaRPr lang="en-US" sz="1800" dirty="0" smtClean="0"/>
          </a:p>
          <a:p>
            <a:r>
              <a:rPr lang="en-US" sz="1800" dirty="0">
                <a:hlinkClick r:id="rId5" action="ppaction://hlinksldjump"/>
              </a:rPr>
              <a:t>C</a:t>
            </a:r>
            <a:r>
              <a:rPr lang="en-US" sz="1800" dirty="0" smtClean="0">
                <a:hlinkClick r:id="rId5" action="ppaction://hlinksldjump"/>
              </a:rPr>
              <a:t>WE Density Map</a:t>
            </a:r>
            <a:endParaRPr lang="en-US" sz="1800" dirty="0" smtClean="0"/>
          </a:p>
          <a:p>
            <a:r>
              <a:rPr lang="en-US" sz="1800" dirty="0" smtClean="0">
                <a:hlinkClick r:id="rId6" action="ppaction://hlinksldjump"/>
              </a:rPr>
              <a:t>CWE Larceny Breakdown</a:t>
            </a:r>
            <a:endParaRPr lang="en-US" sz="1800" dirty="0" smtClean="0"/>
          </a:p>
          <a:p>
            <a:r>
              <a:rPr lang="en-US" sz="1800" dirty="0" smtClean="0">
                <a:hlinkClick r:id="rId7" action="ppaction://hlinksldjump"/>
              </a:rPr>
              <a:t>CWE Inside/ Outside Larcenies</a:t>
            </a:r>
            <a:endParaRPr lang="en-US" sz="1800" dirty="0" smtClean="0"/>
          </a:p>
          <a:p>
            <a:r>
              <a:rPr lang="en-US" sz="1800" dirty="0" smtClean="0">
                <a:hlinkClick r:id="rId8" action="ppaction://hlinksldjump"/>
              </a:rPr>
              <a:t>CWE Crime by Day of Week</a:t>
            </a:r>
            <a:endParaRPr lang="en-US" sz="1800" dirty="0" smtClean="0"/>
          </a:p>
          <a:p>
            <a:r>
              <a:rPr lang="en-US" sz="1800" dirty="0" smtClean="0">
                <a:hlinkClick r:id="rId9" action="ppaction://hlinksldjump"/>
              </a:rPr>
              <a:t>CWE Crime and Calls for Service by Time of Day</a:t>
            </a:r>
            <a:endParaRPr lang="en-US" sz="1800" dirty="0" smtClean="0"/>
          </a:p>
          <a:p>
            <a:r>
              <a:rPr lang="en-US" sz="1800" dirty="0" smtClean="0">
                <a:hlinkClick r:id="rId10" action="ppaction://hlinksldjump"/>
              </a:rPr>
              <a:t>CWE Crime by Day and Time Frame</a:t>
            </a:r>
            <a:endParaRPr lang="en-US" sz="1800" dirty="0" smtClean="0"/>
          </a:p>
          <a:p>
            <a:r>
              <a:rPr lang="en-US" sz="1800" dirty="0" smtClean="0">
                <a:hlinkClick r:id="rId11" action="ppaction://hlinksldjump"/>
              </a:rPr>
              <a:t>CWE Crime by Category and Time of Day</a:t>
            </a:r>
            <a:endParaRPr lang="en-US" sz="1800" dirty="0" smtClean="0"/>
          </a:p>
          <a:p>
            <a:r>
              <a:rPr lang="en-US" sz="1800" dirty="0" smtClean="0">
                <a:hlinkClick r:id="rId12" action="ppaction://hlinksldjump"/>
              </a:rPr>
              <a:t>CWE Crime by Category and Day</a:t>
            </a:r>
            <a:endParaRPr lang="en-US" sz="1800" dirty="0" smtClean="0"/>
          </a:p>
        </p:txBody>
      </p:sp>
    </p:spTree>
    <p:extLst>
      <p:ext uri="{BB962C8B-B14F-4D97-AF65-F5344CB8AC3E}">
        <p14:creationId xmlns:p14="http://schemas.microsoft.com/office/powerpoint/2010/main" val="547949137"/>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5"/>
          <p:cNvSpPr txBox="1">
            <a:spLocks/>
          </p:cNvSpPr>
          <p:nvPr/>
        </p:nvSpPr>
        <p:spPr bwMode="auto">
          <a:xfrm>
            <a:off x="304799" y="534986"/>
            <a:ext cx="8991600" cy="54133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a:lstStyle>
          <a:p>
            <a:r>
              <a:rPr lang="en-US" sz="2800" dirty="0" smtClean="0">
                <a:solidFill>
                  <a:schemeClr val="tx1"/>
                </a:solidFill>
              </a:rPr>
              <a:t>Washington University Medical Campus: July 2019</a:t>
            </a:r>
            <a:endParaRPr lang="en-US" sz="2800" dirty="0">
              <a:solidFill>
                <a:schemeClr val="tx1"/>
              </a:solidFill>
            </a:endParaRPr>
          </a:p>
        </p:txBody>
      </p:sp>
      <p:sp>
        <p:nvSpPr>
          <p:cNvPr id="2" name="Rectangle 1"/>
          <p:cNvSpPr/>
          <p:nvPr/>
        </p:nvSpPr>
        <p:spPr>
          <a:xfrm>
            <a:off x="762000" y="1066800"/>
            <a:ext cx="7915826" cy="3416320"/>
          </a:xfrm>
          <a:prstGeom prst="rect">
            <a:avLst/>
          </a:prstGeom>
        </p:spPr>
        <p:txBody>
          <a:bodyPr wrap="square">
            <a:spAutoFit/>
          </a:bodyPr>
          <a:lstStyle/>
          <a:p>
            <a:pPr marL="342900" indent="-342900">
              <a:buFont typeface="Arial" pitchFamily="34" charset="0"/>
              <a:buChar char="•"/>
            </a:pPr>
            <a:r>
              <a:rPr lang="en-US" sz="1800" u="sng" dirty="0" smtClean="0"/>
              <a:t>10 Total Crimes</a:t>
            </a:r>
            <a:endParaRPr lang="en-US" sz="1800" dirty="0" smtClean="0"/>
          </a:p>
          <a:p>
            <a:pPr marL="800100" lvl="1" indent="-342900">
              <a:buFont typeface="Arial" pitchFamily="34" charset="0"/>
              <a:buChar char="•"/>
            </a:pPr>
            <a:r>
              <a:rPr lang="en-US" sz="1800" b="1" dirty="0" smtClean="0"/>
              <a:t>150.00% </a:t>
            </a:r>
            <a:r>
              <a:rPr lang="en-US" sz="1800" b="1" dirty="0" smtClean="0">
                <a:solidFill>
                  <a:srgbClr val="FF0000"/>
                </a:solidFill>
              </a:rPr>
              <a:t>increase</a:t>
            </a:r>
            <a:r>
              <a:rPr lang="en-US" sz="1800" b="1" dirty="0" smtClean="0"/>
              <a:t> </a:t>
            </a:r>
            <a:r>
              <a:rPr lang="en-US" sz="1800" dirty="0" smtClean="0"/>
              <a:t>compared to July 2018 (4 crimes).</a:t>
            </a:r>
          </a:p>
          <a:p>
            <a:pPr marL="1257300" lvl="2" indent="-342900">
              <a:buFont typeface="Arial" pitchFamily="34" charset="0"/>
              <a:buChar char="•"/>
            </a:pPr>
            <a:r>
              <a:rPr lang="en-US" sz="1800" dirty="0" smtClean="0">
                <a:solidFill>
                  <a:srgbClr val="00B050"/>
                </a:solidFill>
              </a:rPr>
              <a:t>Decreased: </a:t>
            </a:r>
            <a:r>
              <a:rPr lang="en-US" sz="1800" dirty="0"/>
              <a:t>a</a:t>
            </a:r>
            <a:r>
              <a:rPr lang="en-US" sz="1800" dirty="0" smtClean="0"/>
              <a:t>ssault, rape</a:t>
            </a:r>
          </a:p>
          <a:p>
            <a:pPr marL="1257300" lvl="2" indent="-342900">
              <a:buFont typeface="Arial" pitchFamily="34" charset="0"/>
              <a:buChar char="•"/>
            </a:pPr>
            <a:r>
              <a:rPr lang="en-US" sz="1800" dirty="0" smtClean="0">
                <a:solidFill>
                  <a:srgbClr val="FF0000"/>
                </a:solidFill>
              </a:rPr>
              <a:t>Increased:</a:t>
            </a:r>
            <a:r>
              <a:rPr lang="en-US" sz="1800" dirty="0" smtClean="0"/>
              <a:t> larceny</a:t>
            </a:r>
          </a:p>
          <a:p>
            <a:pPr marL="1257300" lvl="2" indent="-342900">
              <a:buFont typeface="Arial" pitchFamily="34" charset="0"/>
              <a:buChar char="•"/>
            </a:pPr>
            <a:r>
              <a:rPr lang="en-US" sz="1800" dirty="0" smtClean="0">
                <a:solidFill>
                  <a:srgbClr val="00B0F0"/>
                </a:solidFill>
              </a:rPr>
              <a:t>No change:</a:t>
            </a:r>
            <a:r>
              <a:rPr lang="en-US" sz="1800" dirty="0" smtClean="0"/>
              <a:t> arson, auto theft, burglary, homicide, robbery</a:t>
            </a:r>
          </a:p>
          <a:p>
            <a:pPr marL="800100" lvl="1" indent="-342900">
              <a:buFont typeface="Arial" pitchFamily="34" charset="0"/>
              <a:buChar char="•"/>
            </a:pPr>
            <a:r>
              <a:rPr lang="en-US" sz="1800" b="1" dirty="0" smtClean="0"/>
              <a:t>0 crimes against persons</a:t>
            </a:r>
          </a:p>
          <a:p>
            <a:pPr marL="1257300" lvl="2" indent="-342900">
              <a:buFont typeface="Arial" pitchFamily="34" charset="0"/>
              <a:buChar char="•"/>
            </a:pPr>
            <a:r>
              <a:rPr lang="en-US" sz="1800" b="1" dirty="0" smtClean="0"/>
              <a:t>100% </a:t>
            </a:r>
            <a:r>
              <a:rPr lang="en-US" sz="1800" b="1" dirty="0" smtClean="0">
                <a:solidFill>
                  <a:srgbClr val="00B050"/>
                </a:solidFill>
              </a:rPr>
              <a:t>decrease</a:t>
            </a:r>
            <a:r>
              <a:rPr lang="en-US" sz="1800" b="1" dirty="0" smtClean="0">
                <a:solidFill>
                  <a:srgbClr val="00B0F0"/>
                </a:solidFill>
              </a:rPr>
              <a:t> </a:t>
            </a:r>
            <a:r>
              <a:rPr lang="en-US" sz="1800" dirty="0" smtClean="0"/>
              <a:t>compared to July 2018 (2 crimes)</a:t>
            </a:r>
            <a:endParaRPr lang="en-US" sz="1800" b="1" dirty="0" smtClean="0"/>
          </a:p>
          <a:p>
            <a:pPr marL="342900" indent="-342900">
              <a:buFont typeface="Arial" pitchFamily="34" charset="0"/>
              <a:buChar char="•"/>
            </a:pPr>
            <a:r>
              <a:rPr lang="en-US" sz="1800" u="sng" dirty="0" smtClean="0"/>
              <a:t>81 total crimes</a:t>
            </a:r>
            <a:r>
              <a:rPr lang="en-US" sz="1800" dirty="0" smtClean="0"/>
              <a:t> so far in 2019</a:t>
            </a:r>
          </a:p>
          <a:p>
            <a:pPr marL="800100" lvl="1" indent="-342900">
              <a:buFont typeface="Arial" pitchFamily="34" charset="0"/>
              <a:buChar char="•"/>
            </a:pPr>
            <a:r>
              <a:rPr lang="en-US" sz="1800" b="1" dirty="0" smtClean="0"/>
              <a:t>24.62% </a:t>
            </a:r>
            <a:r>
              <a:rPr lang="en-US" sz="1800" b="1" dirty="0" smtClean="0">
                <a:solidFill>
                  <a:srgbClr val="FF0000"/>
                </a:solidFill>
              </a:rPr>
              <a:t>increase</a:t>
            </a:r>
            <a:r>
              <a:rPr lang="en-US" sz="1800" b="1" dirty="0" smtClean="0"/>
              <a:t> </a:t>
            </a:r>
            <a:r>
              <a:rPr lang="en-US" sz="1800" dirty="0" smtClean="0"/>
              <a:t>compared to this point in 2018 (65 crimes)</a:t>
            </a:r>
          </a:p>
          <a:p>
            <a:pPr marL="1257300" lvl="2" indent="-342900">
              <a:buFont typeface="Arial" pitchFamily="34" charset="0"/>
              <a:buChar char="•"/>
            </a:pPr>
            <a:r>
              <a:rPr lang="en-US" sz="1800" dirty="0" smtClean="0">
                <a:solidFill>
                  <a:srgbClr val="00B050"/>
                </a:solidFill>
              </a:rPr>
              <a:t>Decreased:</a:t>
            </a:r>
            <a:r>
              <a:rPr lang="en-US" sz="1800" dirty="0" smtClean="0"/>
              <a:t> homicide, rape</a:t>
            </a:r>
          </a:p>
          <a:p>
            <a:pPr marL="1257300" lvl="2" indent="-342900">
              <a:buFont typeface="Arial" pitchFamily="34" charset="0"/>
              <a:buChar char="•"/>
            </a:pPr>
            <a:r>
              <a:rPr lang="en-US" sz="1800" dirty="0" smtClean="0">
                <a:solidFill>
                  <a:srgbClr val="FF0000"/>
                </a:solidFill>
              </a:rPr>
              <a:t>Increased:</a:t>
            </a:r>
            <a:r>
              <a:rPr lang="en-US" sz="1800" dirty="0" smtClean="0"/>
              <a:t> assault, auto theft, larceny</a:t>
            </a:r>
          </a:p>
          <a:p>
            <a:pPr marL="1257300" lvl="2" indent="-342900">
              <a:buFont typeface="Arial" pitchFamily="34" charset="0"/>
              <a:buChar char="•"/>
            </a:pPr>
            <a:r>
              <a:rPr lang="en-US" sz="1800" dirty="0" smtClean="0">
                <a:solidFill>
                  <a:srgbClr val="00B0F0"/>
                </a:solidFill>
              </a:rPr>
              <a:t>No change: </a:t>
            </a:r>
            <a:r>
              <a:rPr lang="en-US" sz="1800" dirty="0" smtClean="0"/>
              <a:t>arson, burglary, robbery</a:t>
            </a:r>
          </a:p>
        </p:txBody>
      </p:sp>
      <p:pic>
        <p:nvPicPr>
          <p:cNvPr id="4" name="Picture 3"/>
          <p:cNvPicPr>
            <a:picLocks noChangeAspect="1"/>
          </p:cNvPicPr>
          <p:nvPr/>
        </p:nvPicPr>
        <p:blipFill>
          <a:blip r:embed="rId3"/>
          <a:stretch>
            <a:fillRect/>
          </a:stretch>
        </p:blipFill>
        <p:spPr>
          <a:xfrm>
            <a:off x="897486" y="4647211"/>
            <a:ext cx="2035538" cy="2062134"/>
          </a:xfrm>
          <a:prstGeom prst="rect">
            <a:avLst/>
          </a:prstGeom>
        </p:spPr>
      </p:pic>
      <p:pic>
        <p:nvPicPr>
          <p:cNvPr id="6" name="Picture 5"/>
          <p:cNvPicPr>
            <a:picLocks noChangeAspect="1"/>
          </p:cNvPicPr>
          <p:nvPr/>
        </p:nvPicPr>
        <p:blipFill>
          <a:blip r:embed="rId4"/>
          <a:stretch>
            <a:fillRect/>
          </a:stretch>
        </p:blipFill>
        <p:spPr>
          <a:xfrm>
            <a:off x="2977263" y="4613727"/>
            <a:ext cx="2035538" cy="1085333"/>
          </a:xfrm>
          <a:prstGeom prst="rect">
            <a:avLst/>
          </a:prstGeom>
        </p:spPr>
      </p:pic>
      <p:pic>
        <p:nvPicPr>
          <p:cNvPr id="7" name="Picture 6"/>
          <p:cNvPicPr>
            <a:picLocks noChangeAspect="1"/>
          </p:cNvPicPr>
          <p:nvPr/>
        </p:nvPicPr>
        <p:blipFill>
          <a:blip r:embed="rId5"/>
          <a:stretch>
            <a:fillRect/>
          </a:stretch>
        </p:blipFill>
        <p:spPr>
          <a:xfrm>
            <a:off x="2977263" y="5774336"/>
            <a:ext cx="2035538" cy="888000"/>
          </a:xfrm>
          <a:prstGeom prst="rect">
            <a:avLst/>
          </a:prstGeom>
        </p:spPr>
      </p:pic>
      <p:pic>
        <p:nvPicPr>
          <p:cNvPr id="9" name="Picture 8"/>
          <p:cNvPicPr>
            <a:picLocks noChangeAspect="1"/>
          </p:cNvPicPr>
          <p:nvPr/>
        </p:nvPicPr>
        <p:blipFill>
          <a:blip r:embed="rId6"/>
          <a:stretch>
            <a:fillRect/>
          </a:stretch>
        </p:blipFill>
        <p:spPr>
          <a:xfrm>
            <a:off x="5059823" y="4619659"/>
            <a:ext cx="2035538" cy="1736533"/>
          </a:xfrm>
          <a:prstGeom prst="rect">
            <a:avLst/>
          </a:prstGeom>
        </p:spPr>
      </p:pic>
      <p:pic>
        <p:nvPicPr>
          <p:cNvPr id="10" name="Picture 9"/>
          <p:cNvPicPr>
            <a:picLocks noChangeAspect="1"/>
          </p:cNvPicPr>
          <p:nvPr/>
        </p:nvPicPr>
        <p:blipFill>
          <a:blip r:embed="rId7"/>
          <a:stretch>
            <a:fillRect/>
          </a:stretch>
        </p:blipFill>
        <p:spPr>
          <a:xfrm>
            <a:off x="7114147" y="4625858"/>
            <a:ext cx="2035538" cy="1105067"/>
          </a:xfrm>
          <a:prstGeom prst="rect">
            <a:avLst/>
          </a:prstGeom>
        </p:spPr>
      </p:pic>
    </p:spTree>
    <p:extLst>
      <p:ext uri="{BB962C8B-B14F-4D97-AF65-F5344CB8AC3E}">
        <p14:creationId xmlns:p14="http://schemas.microsoft.com/office/powerpoint/2010/main" val="373376522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51312" y="299634"/>
            <a:ext cx="8763000" cy="523220"/>
          </a:xfrm>
          <a:prstGeom prst="rect">
            <a:avLst/>
          </a:prstGeom>
          <a:noFill/>
        </p:spPr>
        <p:txBody>
          <a:bodyPr wrap="square" rtlCol="0">
            <a:spAutoFit/>
          </a:bodyPr>
          <a:lstStyle/>
          <a:p>
            <a:pPr algn="ctr"/>
            <a:r>
              <a:rPr lang="en-US" sz="2800" dirty="0" smtClean="0">
                <a:solidFill>
                  <a:schemeClr val="accent4"/>
                </a:solidFill>
              </a:rPr>
              <a:t>WUMC Campus: Comparing 2018 and 2019</a:t>
            </a:r>
            <a:endParaRPr lang="en-US" sz="2800" dirty="0">
              <a:solidFill>
                <a:schemeClr val="accent4"/>
              </a:solidFill>
            </a:endParaRPr>
          </a:p>
        </p:txBody>
      </p:sp>
      <p:pic>
        <p:nvPicPr>
          <p:cNvPr id="4" name="Picture 3"/>
          <p:cNvPicPr>
            <a:picLocks noChangeAspect="1"/>
          </p:cNvPicPr>
          <p:nvPr/>
        </p:nvPicPr>
        <p:blipFill>
          <a:blip r:embed="rId3"/>
          <a:stretch>
            <a:fillRect/>
          </a:stretch>
        </p:blipFill>
        <p:spPr>
          <a:xfrm>
            <a:off x="838200" y="1295400"/>
            <a:ext cx="6887232" cy="2032534"/>
          </a:xfrm>
          <a:prstGeom prst="rect">
            <a:avLst/>
          </a:prstGeom>
        </p:spPr>
      </p:pic>
      <p:pic>
        <p:nvPicPr>
          <p:cNvPr id="5" name="Picture 4"/>
          <p:cNvPicPr>
            <a:picLocks noChangeAspect="1"/>
          </p:cNvPicPr>
          <p:nvPr/>
        </p:nvPicPr>
        <p:blipFill>
          <a:blip r:embed="rId4"/>
          <a:stretch>
            <a:fillRect/>
          </a:stretch>
        </p:blipFill>
        <p:spPr>
          <a:xfrm>
            <a:off x="838201" y="3828318"/>
            <a:ext cx="7467600" cy="1756016"/>
          </a:xfrm>
          <a:prstGeom prst="rect">
            <a:avLst/>
          </a:prstGeom>
        </p:spPr>
      </p:pic>
    </p:spTree>
    <p:extLst>
      <p:ext uri="{BB962C8B-B14F-4D97-AF65-F5344CB8AC3E}">
        <p14:creationId xmlns:p14="http://schemas.microsoft.com/office/powerpoint/2010/main" val="168314610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8600"/>
            <a:ext cx="8001000" cy="914400"/>
          </a:xfrm>
        </p:spPr>
        <p:txBody>
          <a:bodyPr/>
          <a:lstStyle/>
          <a:p>
            <a:r>
              <a:rPr lang="en-US" sz="3600" dirty="0" smtClean="0">
                <a:solidFill>
                  <a:schemeClr val="tx1"/>
                </a:solidFill>
              </a:rPr>
              <a:t>Summary Notes: FPSE July 2019</a:t>
            </a:r>
            <a:endParaRPr lang="en-US" sz="3600" dirty="0">
              <a:solidFill>
                <a:schemeClr val="tx1"/>
              </a:solidFill>
            </a:endParaRPr>
          </a:p>
        </p:txBody>
      </p:sp>
      <p:sp>
        <p:nvSpPr>
          <p:cNvPr id="3" name="TextBox 2"/>
          <p:cNvSpPr txBox="1"/>
          <p:nvPr/>
        </p:nvSpPr>
        <p:spPr>
          <a:xfrm>
            <a:off x="838200" y="1123950"/>
            <a:ext cx="7848600" cy="4278094"/>
          </a:xfrm>
          <a:prstGeom prst="rect">
            <a:avLst/>
          </a:prstGeom>
          <a:noFill/>
        </p:spPr>
        <p:txBody>
          <a:bodyPr wrap="square" rtlCol="0">
            <a:spAutoFit/>
          </a:bodyPr>
          <a:lstStyle/>
          <a:p>
            <a:pPr marL="342900" indent="-342900">
              <a:buFont typeface="Arial" panose="020B0604020202020204" pitchFamily="34" charset="0"/>
              <a:buChar char="•"/>
            </a:pPr>
            <a:r>
              <a:rPr lang="en-US" sz="1700" u="sng" dirty="0" smtClean="0"/>
              <a:t>32 Total Crimes </a:t>
            </a:r>
          </a:p>
          <a:p>
            <a:pPr marL="800100" lvl="1" indent="-342900">
              <a:buFont typeface="Arial" panose="020B0604020202020204" pitchFamily="34" charset="0"/>
              <a:buChar char="•"/>
            </a:pPr>
            <a:r>
              <a:rPr lang="en-US" sz="1700" b="1" dirty="0" smtClean="0"/>
              <a:t>39.13% </a:t>
            </a:r>
            <a:r>
              <a:rPr lang="en-US" sz="1700" b="1" dirty="0" smtClean="0">
                <a:solidFill>
                  <a:srgbClr val="FF0000"/>
                </a:solidFill>
              </a:rPr>
              <a:t>increase</a:t>
            </a:r>
            <a:r>
              <a:rPr lang="en-US" sz="1700" b="1" dirty="0" smtClean="0"/>
              <a:t> </a:t>
            </a:r>
            <a:r>
              <a:rPr lang="en-US" sz="1700" dirty="0" smtClean="0"/>
              <a:t>compared to July 2018 (23 crimes)</a:t>
            </a:r>
          </a:p>
          <a:p>
            <a:pPr marL="1257300" lvl="2" indent="-342900">
              <a:buFont typeface="Arial" panose="020B0604020202020204" pitchFamily="34" charset="0"/>
              <a:buChar char="•"/>
            </a:pPr>
            <a:r>
              <a:rPr lang="en-US" sz="1700" dirty="0" smtClean="0">
                <a:solidFill>
                  <a:srgbClr val="00B050"/>
                </a:solidFill>
              </a:rPr>
              <a:t>Decreased:</a:t>
            </a:r>
            <a:r>
              <a:rPr lang="en-US" sz="1700" dirty="0" smtClean="0"/>
              <a:t> assault</a:t>
            </a:r>
          </a:p>
          <a:p>
            <a:pPr marL="1257300" lvl="2" indent="-342900">
              <a:buFont typeface="Arial" panose="020B0604020202020204" pitchFamily="34" charset="0"/>
              <a:buChar char="•"/>
            </a:pPr>
            <a:r>
              <a:rPr lang="en-US" sz="1700" dirty="0" smtClean="0">
                <a:solidFill>
                  <a:srgbClr val="FF0000"/>
                </a:solidFill>
              </a:rPr>
              <a:t>Increased: </a:t>
            </a:r>
            <a:r>
              <a:rPr lang="en-US" sz="1700" dirty="0" smtClean="0"/>
              <a:t>arson, auto theft, burglary, larceny</a:t>
            </a:r>
          </a:p>
          <a:p>
            <a:pPr marL="1257300" lvl="2" indent="-342900">
              <a:buFont typeface="Arial" panose="020B0604020202020204" pitchFamily="34" charset="0"/>
              <a:buChar char="•"/>
            </a:pPr>
            <a:r>
              <a:rPr lang="en-US" sz="1700" dirty="0" smtClean="0">
                <a:solidFill>
                  <a:srgbClr val="00B0F0"/>
                </a:solidFill>
              </a:rPr>
              <a:t>No change:</a:t>
            </a:r>
            <a:r>
              <a:rPr lang="en-US" sz="1700" dirty="0" smtClean="0"/>
              <a:t> rape, robbery</a:t>
            </a:r>
          </a:p>
          <a:p>
            <a:pPr marL="800100" lvl="1" indent="-342900">
              <a:buFont typeface="Arial" panose="020B0604020202020204" pitchFamily="34" charset="0"/>
              <a:buChar char="•"/>
            </a:pPr>
            <a:r>
              <a:rPr lang="en-US" sz="1700" b="1" dirty="0" smtClean="0"/>
              <a:t>4 crimes against persons</a:t>
            </a:r>
            <a:r>
              <a:rPr lang="en-US" sz="1700" dirty="0" smtClean="0"/>
              <a:t> (2 assaults, 2 robberies)</a:t>
            </a:r>
          </a:p>
          <a:p>
            <a:pPr marL="1257300" lvl="2" indent="-342900">
              <a:buFont typeface="Arial" panose="020B0604020202020204" pitchFamily="34" charset="0"/>
              <a:buChar char="•"/>
            </a:pPr>
            <a:r>
              <a:rPr lang="en-US" sz="1700" b="1" dirty="0" smtClean="0"/>
              <a:t>33.33% </a:t>
            </a:r>
            <a:r>
              <a:rPr lang="en-US" sz="1700" b="1" dirty="0" smtClean="0">
                <a:solidFill>
                  <a:srgbClr val="00B050"/>
                </a:solidFill>
              </a:rPr>
              <a:t>decrease</a:t>
            </a:r>
            <a:r>
              <a:rPr lang="en-US" sz="1700" b="1" dirty="0" smtClean="0">
                <a:solidFill>
                  <a:srgbClr val="00B0F0"/>
                </a:solidFill>
              </a:rPr>
              <a:t> </a:t>
            </a:r>
            <a:r>
              <a:rPr lang="en-US" sz="1700" dirty="0" smtClean="0"/>
              <a:t>compared to July 2018 (6 crimes)</a:t>
            </a:r>
          </a:p>
          <a:p>
            <a:pPr marL="800100" lvl="1" indent="-342900">
              <a:buFont typeface="Arial" panose="020B0604020202020204" pitchFamily="34" charset="0"/>
              <a:buChar char="•"/>
            </a:pPr>
            <a:r>
              <a:rPr lang="en-US" sz="1700" dirty="0" smtClean="0"/>
              <a:t>Crime occurred most frequently on Sundays, Fridays, and Saturdays. </a:t>
            </a:r>
          </a:p>
          <a:p>
            <a:pPr marL="342900" indent="-342900">
              <a:buFont typeface="Arial" panose="020B0604020202020204" pitchFamily="34" charset="0"/>
              <a:buChar char="•"/>
            </a:pPr>
            <a:r>
              <a:rPr lang="en-US" sz="1700" u="sng" dirty="0" smtClean="0"/>
              <a:t>146 total crimes</a:t>
            </a:r>
            <a:r>
              <a:rPr lang="en-US" sz="1700" dirty="0" smtClean="0"/>
              <a:t> so far in 2019</a:t>
            </a:r>
          </a:p>
          <a:p>
            <a:pPr marL="800100" lvl="1" indent="-342900">
              <a:buFont typeface="Arial" panose="020B0604020202020204" pitchFamily="34" charset="0"/>
              <a:buChar char="•"/>
            </a:pPr>
            <a:r>
              <a:rPr lang="en-US" sz="1700" b="1" dirty="0" smtClean="0"/>
              <a:t>20.66% </a:t>
            </a:r>
            <a:r>
              <a:rPr lang="en-US" sz="1700" b="1" dirty="0" smtClean="0">
                <a:solidFill>
                  <a:srgbClr val="FF0000"/>
                </a:solidFill>
              </a:rPr>
              <a:t>increase</a:t>
            </a:r>
            <a:r>
              <a:rPr lang="en-US" sz="1700" dirty="0" smtClean="0"/>
              <a:t> compared to this point in 2018 (121 crimes)</a:t>
            </a:r>
          </a:p>
          <a:p>
            <a:pPr marL="1257300" lvl="2" indent="-342900">
              <a:buFont typeface="Arial" panose="020B0604020202020204" pitchFamily="34" charset="0"/>
              <a:buChar char="•"/>
            </a:pPr>
            <a:r>
              <a:rPr lang="en-US" sz="1700" dirty="0" smtClean="0">
                <a:solidFill>
                  <a:srgbClr val="00B050"/>
                </a:solidFill>
              </a:rPr>
              <a:t>Decreased:</a:t>
            </a:r>
            <a:r>
              <a:rPr lang="en-US" sz="1700" dirty="0" smtClean="0"/>
              <a:t> assault, burglary, homicide, rape</a:t>
            </a:r>
          </a:p>
          <a:p>
            <a:pPr marL="1257300" lvl="2" indent="-342900">
              <a:buFont typeface="Arial" panose="020B0604020202020204" pitchFamily="34" charset="0"/>
              <a:buChar char="•"/>
            </a:pPr>
            <a:r>
              <a:rPr lang="en-US" sz="1700" dirty="0" smtClean="0">
                <a:solidFill>
                  <a:srgbClr val="FF0000"/>
                </a:solidFill>
              </a:rPr>
              <a:t>Increased:</a:t>
            </a:r>
            <a:r>
              <a:rPr lang="en-US" sz="1700" dirty="0" smtClean="0"/>
              <a:t> arson, auto theft, larceny, robbery</a:t>
            </a:r>
          </a:p>
          <a:p>
            <a:pPr marL="1257300" lvl="2" indent="-342900">
              <a:buFont typeface="Arial" panose="020B0604020202020204" pitchFamily="34" charset="0"/>
              <a:buChar char="•"/>
            </a:pPr>
            <a:r>
              <a:rPr lang="en-US" sz="1700" dirty="0" smtClean="0">
                <a:solidFill>
                  <a:srgbClr val="00B0F0"/>
                </a:solidFill>
              </a:rPr>
              <a:t>No change:</a:t>
            </a:r>
            <a:endParaRPr lang="en-US" sz="1700" dirty="0" smtClean="0"/>
          </a:p>
          <a:p>
            <a:pPr marL="800100" lvl="1" indent="-342900">
              <a:buFont typeface="Arial" panose="020B0604020202020204" pitchFamily="34" charset="0"/>
              <a:buChar char="•"/>
            </a:pPr>
            <a:r>
              <a:rPr lang="en-US" sz="1700" b="1" dirty="0" smtClean="0"/>
              <a:t>29 crimes against persons </a:t>
            </a:r>
            <a:r>
              <a:rPr lang="en-US" sz="1700" dirty="0" smtClean="0"/>
              <a:t>so far in 2019</a:t>
            </a:r>
          </a:p>
          <a:p>
            <a:pPr marL="1257300" lvl="2" indent="-342900">
              <a:buFont typeface="Arial" panose="020B0604020202020204" pitchFamily="34" charset="0"/>
              <a:buChar char="•"/>
            </a:pPr>
            <a:r>
              <a:rPr lang="en-US" sz="1700" b="1" dirty="0" smtClean="0"/>
              <a:t>30.95%</a:t>
            </a:r>
            <a:r>
              <a:rPr lang="en-US" sz="1700" b="1" dirty="0" smtClean="0">
                <a:solidFill>
                  <a:srgbClr val="00B0F0"/>
                </a:solidFill>
              </a:rPr>
              <a:t> </a:t>
            </a:r>
            <a:r>
              <a:rPr lang="en-US" sz="1700" b="1" dirty="0" smtClean="0">
                <a:solidFill>
                  <a:srgbClr val="00B050"/>
                </a:solidFill>
              </a:rPr>
              <a:t>decrease</a:t>
            </a:r>
            <a:r>
              <a:rPr lang="en-US" sz="1700" b="1" dirty="0" smtClean="0">
                <a:solidFill>
                  <a:srgbClr val="00B0F0"/>
                </a:solidFill>
              </a:rPr>
              <a:t> </a:t>
            </a:r>
            <a:r>
              <a:rPr lang="en-US" sz="1700" dirty="0" smtClean="0"/>
              <a:t>compared to this point in 2018 (36 crimes)</a:t>
            </a:r>
            <a:endParaRPr lang="en-US" sz="1700" dirty="0"/>
          </a:p>
          <a:p>
            <a:pPr lvl="2"/>
            <a:endParaRPr lang="en-US" sz="1700" i="1" dirty="0"/>
          </a:p>
        </p:txBody>
      </p:sp>
    </p:spTree>
    <p:extLst>
      <p:ext uri="{BB962C8B-B14F-4D97-AF65-F5344CB8AC3E}">
        <p14:creationId xmlns:p14="http://schemas.microsoft.com/office/powerpoint/2010/main" val="4099223435"/>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200" y="152400"/>
            <a:ext cx="8686800" cy="523220"/>
          </a:xfrm>
          <a:prstGeom prst="rect">
            <a:avLst/>
          </a:prstGeom>
          <a:noFill/>
        </p:spPr>
        <p:txBody>
          <a:bodyPr wrap="square" rtlCol="0">
            <a:spAutoFit/>
          </a:bodyPr>
          <a:lstStyle/>
          <a:p>
            <a:pPr algn="ctr"/>
            <a:r>
              <a:rPr lang="en-US" sz="2800" dirty="0" smtClean="0"/>
              <a:t>WUMC Campus Crimes: July 2019</a:t>
            </a:r>
            <a:endParaRPr lang="en-US" sz="28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3000" y="1143000"/>
            <a:ext cx="7467600" cy="4831977"/>
          </a:xfrm>
          <a:prstGeom prst="rect">
            <a:avLst/>
          </a:prstGeom>
        </p:spPr>
      </p:pic>
    </p:spTree>
    <p:extLst>
      <p:ext uri="{BB962C8B-B14F-4D97-AF65-F5344CB8AC3E}">
        <p14:creationId xmlns:p14="http://schemas.microsoft.com/office/powerpoint/2010/main" val="162071062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8534400" cy="685800"/>
          </a:xfrm>
        </p:spPr>
        <p:txBody>
          <a:bodyPr/>
          <a:lstStyle/>
          <a:p>
            <a:r>
              <a:rPr lang="en-US" sz="3900" dirty="0" smtClean="0">
                <a:solidFill>
                  <a:schemeClr val="tx1"/>
                </a:solidFill>
              </a:rPr>
              <a:t>District 5 Density Map: July 2019</a:t>
            </a:r>
            <a:endParaRPr lang="en-US" sz="3900" dirty="0">
              <a:solidFill>
                <a:schemeClr val="tx1"/>
              </a:solidFill>
            </a:endParaRPr>
          </a:p>
        </p:txBody>
      </p:sp>
      <p:sp>
        <p:nvSpPr>
          <p:cNvPr id="8" name="TextBox 7"/>
          <p:cNvSpPr txBox="1"/>
          <p:nvPr/>
        </p:nvSpPr>
        <p:spPr>
          <a:xfrm>
            <a:off x="1066800" y="1258669"/>
            <a:ext cx="2423865" cy="646331"/>
          </a:xfrm>
          <a:prstGeom prst="rect">
            <a:avLst/>
          </a:prstGeom>
          <a:noFill/>
        </p:spPr>
        <p:txBody>
          <a:bodyPr wrap="square" rtlCol="0">
            <a:spAutoFit/>
          </a:bodyPr>
          <a:lstStyle/>
          <a:p>
            <a:r>
              <a:rPr lang="en-US" sz="1200" dirty="0" smtClean="0"/>
              <a:t>*Kingsway East and The Greater Ville neighborhoods are split between District 5 and District 6.</a:t>
            </a:r>
            <a:endParaRPr lang="en-US" sz="1200"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400" y="2590800"/>
            <a:ext cx="5181601" cy="3352800"/>
          </a:xfrm>
          <a:prstGeom prst="rect">
            <a:avLst/>
          </a:prstGeom>
        </p:spPr>
      </p:pic>
      <p:pic>
        <p:nvPicPr>
          <p:cNvPr id="6" name="Picture 5"/>
          <p:cNvPicPr>
            <a:picLocks noChangeAspect="1"/>
          </p:cNvPicPr>
          <p:nvPr/>
        </p:nvPicPr>
        <p:blipFill>
          <a:blip r:embed="rId3"/>
          <a:stretch>
            <a:fillRect/>
          </a:stretch>
        </p:blipFill>
        <p:spPr>
          <a:xfrm>
            <a:off x="4114800" y="1066800"/>
            <a:ext cx="4839393" cy="2408691"/>
          </a:xfrm>
          <a:prstGeom prst="rect">
            <a:avLst/>
          </a:prstGeom>
        </p:spPr>
      </p:pic>
    </p:spTree>
    <p:extLst>
      <p:ext uri="{BB962C8B-B14F-4D97-AF65-F5344CB8AC3E}">
        <p14:creationId xmlns:p14="http://schemas.microsoft.com/office/powerpoint/2010/main" val="3906038868"/>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152" y="76200"/>
            <a:ext cx="8839200" cy="990600"/>
          </a:xfrm>
        </p:spPr>
        <p:txBody>
          <a:bodyPr/>
          <a:lstStyle/>
          <a:p>
            <a:r>
              <a:rPr lang="en-US" sz="3200" dirty="0" smtClean="0">
                <a:solidFill>
                  <a:schemeClr val="tx1"/>
                </a:solidFill>
              </a:rPr>
              <a:t>District 5 Density Map</a:t>
            </a:r>
            <a:r>
              <a:rPr lang="en-US" sz="3200" dirty="0">
                <a:solidFill>
                  <a:schemeClr val="tx1"/>
                </a:solidFill>
              </a:rPr>
              <a:t> </a:t>
            </a:r>
            <a:r>
              <a:rPr lang="en-US" sz="3200" dirty="0" smtClean="0">
                <a:solidFill>
                  <a:schemeClr val="tx1"/>
                </a:solidFill>
              </a:rPr>
              <a:t>Explanation</a:t>
            </a:r>
            <a:endParaRPr lang="en-US" sz="3200" dirty="0">
              <a:solidFill>
                <a:schemeClr val="tx1"/>
              </a:solidFill>
            </a:endParaRPr>
          </a:p>
        </p:txBody>
      </p:sp>
      <p:sp>
        <p:nvSpPr>
          <p:cNvPr id="3" name="Content Placeholder 2"/>
          <p:cNvSpPr>
            <a:spLocks noGrp="1"/>
          </p:cNvSpPr>
          <p:nvPr>
            <p:ph idx="1"/>
          </p:nvPr>
        </p:nvSpPr>
        <p:spPr>
          <a:xfrm>
            <a:off x="762000" y="1143000"/>
            <a:ext cx="8153400" cy="5334000"/>
          </a:xfrm>
        </p:spPr>
        <p:txBody>
          <a:bodyPr/>
          <a:lstStyle/>
          <a:p>
            <a:pPr>
              <a:buFont typeface="Arial" panose="020B0604020202020204" pitchFamily="34" charset="0"/>
              <a:buChar char="•"/>
            </a:pPr>
            <a:r>
              <a:rPr lang="en-US" sz="1800" dirty="0"/>
              <a:t>District 5 Map</a:t>
            </a:r>
          </a:p>
          <a:p>
            <a:pPr marL="800100" lvl="1" indent="-342900">
              <a:buFont typeface="Arial" panose="020B0604020202020204" pitchFamily="34" charset="0"/>
              <a:buChar char="•"/>
            </a:pPr>
            <a:r>
              <a:rPr lang="en-US" sz="1800" dirty="0"/>
              <a:t>There are 15 neighborhoods in District 5.</a:t>
            </a:r>
          </a:p>
          <a:p>
            <a:pPr marL="800100" lvl="1" indent="-342900">
              <a:buFont typeface="Arial" panose="020B0604020202020204" pitchFamily="34" charset="0"/>
              <a:buChar char="•"/>
            </a:pPr>
            <a:r>
              <a:rPr lang="en-US" sz="1800" dirty="0"/>
              <a:t>The </a:t>
            </a:r>
            <a:r>
              <a:rPr lang="en-US" sz="1800" dirty="0" smtClean="0">
                <a:solidFill>
                  <a:srgbClr val="00B050"/>
                </a:solidFill>
              </a:rPr>
              <a:t>minimum number of crimes </a:t>
            </a:r>
            <a:r>
              <a:rPr lang="en-US" sz="1800" dirty="0" smtClean="0"/>
              <a:t>in </a:t>
            </a:r>
            <a:r>
              <a:rPr lang="en-US" sz="1800" dirty="0"/>
              <a:t>one neighborhood was </a:t>
            </a:r>
            <a:r>
              <a:rPr lang="en-US" sz="1800" u="sng" dirty="0" smtClean="0"/>
              <a:t>3</a:t>
            </a:r>
            <a:r>
              <a:rPr lang="en-US" sz="1800" dirty="0" smtClean="0"/>
              <a:t> (Visitation Park).</a:t>
            </a:r>
            <a:endParaRPr lang="en-US" sz="1800" dirty="0"/>
          </a:p>
          <a:p>
            <a:pPr marL="800100" lvl="1" indent="-342900">
              <a:buFont typeface="Arial" panose="020B0604020202020204" pitchFamily="34" charset="0"/>
              <a:buChar char="•"/>
            </a:pPr>
            <a:r>
              <a:rPr lang="en-US" sz="1800" dirty="0" smtClean="0"/>
              <a:t>The </a:t>
            </a:r>
            <a:r>
              <a:rPr lang="en-US" sz="1800" dirty="0" smtClean="0">
                <a:solidFill>
                  <a:srgbClr val="FF0000"/>
                </a:solidFill>
              </a:rPr>
              <a:t>maximum number of crimes </a:t>
            </a:r>
            <a:r>
              <a:rPr lang="en-US" sz="1800" dirty="0" smtClean="0"/>
              <a:t>in </a:t>
            </a:r>
            <a:r>
              <a:rPr lang="en-US" sz="1800" dirty="0"/>
              <a:t>one neighborhood was </a:t>
            </a:r>
            <a:r>
              <a:rPr lang="en-US" sz="1800" u="sng" dirty="0" smtClean="0"/>
              <a:t>106</a:t>
            </a:r>
            <a:r>
              <a:rPr lang="en-US" sz="1800" dirty="0" smtClean="0"/>
              <a:t> </a:t>
            </a:r>
            <a:r>
              <a:rPr lang="en-US" sz="1800" dirty="0"/>
              <a:t>(Central West End).</a:t>
            </a:r>
          </a:p>
          <a:p>
            <a:pPr marL="800100" lvl="1" indent="-342900">
              <a:buFont typeface="Arial" panose="020B0604020202020204" pitchFamily="34" charset="0"/>
              <a:buChar char="•"/>
            </a:pPr>
            <a:r>
              <a:rPr lang="en-US" sz="1800" dirty="0" smtClean="0"/>
              <a:t>The </a:t>
            </a:r>
            <a:r>
              <a:rPr lang="en-US" sz="1800" dirty="0" smtClean="0">
                <a:solidFill>
                  <a:srgbClr val="00B0F0"/>
                </a:solidFill>
              </a:rPr>
              <a:t>mean number</a:t>
            </a:r>
            <a:r>
              <a:rPr lang="en-US" sz="1800" dirty="0" smtClean="0"/>
              <a:t> of crimes for </a:t>
            </a:r>
            <a:r>
              <a:rPr lang="en-US" sz="1800" dirty="0"/>
              <a:t>the district was </a:t>
            </a:r>
            <a:r>
              <a:rPr lang="en-US" sz="1800" u="sng" dirty="0" smtClean="0"/>
              <a:t>28.27</a:t>
            </a:r>
            <a:r>
              <a:rPr lang="en-US" sz="1800" dirty="0" smtClean="0"/>
              <a:t>.</a:t>
            </a:r>
            <a:endParaRPr lang="en-US" sz="1800" dirty="0"/>
          </a:p>
          <a:p>
            <a:pPr marL="400050">
              <a:buFont typeface="Arial" panose="020B0604020202020204" pitchFamily="34" charset="0"/>
              <a:buChar char="•"/>
            </a:pPr>
            <a:r>
              <a:rPr lang="en-US" sz="1800" dirty="0"/>
              <a:t>Crime Rate</a:t>
            </a:r>
          </a:p>
          <a:p>
            <a:pPr marL="800100" lvl="1">
              <a:buFont typeface="Arial" panose="020B0604020202020204" pitchFamily="34" charset="0"/>
              <a:buChar char="•"/>
            </a:pPr>
            <a:r>
              <a:rPr lang="en-US" sz="1800" dirty="0"/>
              <a:t>The crime rate was calculated using the population data from the 2010 census data.</a:t>
            </a:r>
          </a:p>
          <a:p>
            <a:pPr marL="800100" lvl="1">
              <a:buFont typeface="Arial" panose="020B0604020202020204" pitchFamily="34" charset="0"/>
              <a:buChar char="•"/>
            </a:pPr>
            <a:r>
              <a:rPr lang="en-US" sz="1800" dirty="0"/>
              <a:t>The </a:t>
            </a:r>
            <a:r>
              <a:rPr lang="en-US" sz="1800" dirty="0" smtClean="0">
                <a:solidFill>
                  <a:srgbClr val="00B050"/>
                </a:solidFill>
              </a:rPr>
              <a:t>minimum crime rate </a:t>
            </a:r>
            <a:r>
              <a:rPr lang="en-US" sz="1800" dirty="0" smtClean="0"/>
              <a:t>was </a:t>
            </a:r>
            <a:r>
              <a:rPr lang="en-US" sz="1800" u="sng" dirty="0" smtClean="0"/>
              <a:t>3.13</a:t>
            </a:r>
            <a:r>
              <a:rPr lang="en-US" sz="1800" dirty="0" smtClean="0"/>
              <a:t> </a:t>
            </a:r>
            <a:r>
              <a:rPr lang="en-US" sz="1800" dirty="0"/>
              <a:t>crimes per 1,000 people </a:t>
            </a:r>
            <a:r>
              <a:rPr lang="en-US" sz="1800" dirty="0" smtClean="0"/>
              <a:t>(Visitation Park).</a:t>
            </a:r>
            <a:endParaRPr lang="en-US" sz="1800" dirty="0"/>
          </a:p>
          <a:p>
            <a:pPr marL="800100" lvl="1">
              <a:buFont typeface="Arial" panose="020B0604020202020204" pitchFamily="34" charset="0"/>
              <a:buChar char="•"/>
            </a:pPr>
            <a:r>
              <a:rPr lang="en-US" sz="1800" dirty="0"/>
              <a:t>The </a:t>
            </a:r>
            <a:r>
              <a:rPr lang="en-US" sz="1800" dirty="0" smtClean="0">
                <a:solidFill>
                  <a:srgbClr val="FF0000"/>
                </a:solidFill>
              </a:rPr>
              <a:t>maximum crime rate </a:t>
            </a:r>
            <a:r>
              <a:rPr lang="en-US" sz="1800" dirty="0" smtClean="0"/>
              <a:t>was </a:t>
            </a:r>
            <a:r>
              <a:rPr lang="en-US" sz="1800" u="sng" dirty="0" smtClean="0"/>
              <a:t>12.80</a:t>
            </a:r>
            <a:r>
              <a:rPr lang="en-US" sz="1800" dirty="0" smtClean="0"/>
              <a:t> </a:t>
            </a:r>
            <a:r>
              <a:rPr lang="en-US" sz="1800" dirty="0"/>
              <a:t>crimes per 1,000 people </a:t>
            </a:r>
            <a:r>
              <a:rPr lang="en-US" sz="1800" dirty="0" smtClean="0"/>
              <a:t>(Fountain Park).</a:t>
            </a:r>
            <a:endParaRPr lang="en-US" sz="1800" dirty="0"/>
          </a:p>
          <a:p>
            <a:pPr marL="800100" lvl="1">
              <a:buFont typeface="Arial" panose="020B0604020202020204" pitchFamily="34" charset="0"/>
              <a:buChar char="•"/>
            </a:pPr>
            <a:r>
              <a:rPr lang="en-US" sz="1800" dirty="0"/>
              <a:t>The </a:t>
            </a:r>
            <a:r>
              <a:rPr lang="en-US" sz="1800" dirty="0" smtClean="0">
                <a:solidFill>
                  <a:srgbClr val="00B0F0"/>
                </a:solidFill>
              </a:rPr>
              <a:t>mean crime rate </a:t>
            </a:r>
            <a:r>
              <a:rPr lang="en-US" sz="1800" dirty="0" smtClean="0"/>
              <a:t>for </a:t>
            </a:r>
            <a:r>
              <a:rPr lang="en-US" sz="1800" dirty="0"/>
              <a:t>the district was </a:t>
            </a:r>
            <a:r>
              <a:rPr lang="en-US" sz="1800" u="sng" dirty="0" smtClean="0"/>
              <a:t>7.00</a:t>
            </a:r>
            <a:r>
              <a:rPr lang="en-US" sz="1800" dirty="0" smtClean="0"/>
              <a:t> </a:t>
            </a:r>
            <a:r>
              <a:rPr lang="en-US" sz="1800" dirty="0"/>
              <a:t>crimes per 1,000 people.</a:t>
            </a:r>
          </a:p>
          <a:p>
            <a:pPr marL="514350" lvl="1" indent="0">
              <a:buNone/>
            </a:pPr>
            <a:endParaRPr lang="en-US" sz="1600" i="1" dirty="0"/>
          </a:p>
          <a:p>
            <a:pPr marL="514350" lvl="1" indent="0">
              <a:buNone/>
            </a:pPr>
            <a:r>
              <a:rPr lang="en-US" sz="1400" i="1" dirty="0"/>
              <a:t>*Numbers in District breakdown include reclassified crimes from previous months. </a:t>
            </a:r>
          </a:p>
          <a:p>
            <a:pPr marL="514350" lvl="1" indent="0">
              <a:buNone/>
            </a:pPr>
            <a:endParaRPr lang="en-US" sz="1800" i="1" dirty="0" smtClean="0"/>
          </a:p>
        </p:txBody>
      </p:sp>
    </p:spTree>
    <p:extLst>
      <p:ext uri="{BB962C8B-B14F-4D97-AF65-F5344CB8AC3E}">
        <p14:creationId xmlns:p14="http://schemas.microsoft.com/office/powerpoint/2010/main" val="2822735993"/>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4267200"/>
            <a:ext cx="7772400" cy="1143000"/>
          </a:xfrm>
        </p:spPr>
        <p:txBody>
          <a:bodyPr/>
          <a:lstStyle/>
          <a:p>
            <a:pPr algn="l"/>
            <a:r>
              <a:rPr lang="en-US" sz="5400" dirty="0" smtClean="0"/>
              <a:t>Appendix 1</a:t>
            </a:r>
            <a:endParaRPr lang="en-US" sz="5400" dirty="0"/>
          </a:p>
        </p:txBody>
      </p:sp>
      <p:sp>
        <p:nvSpPr>
          <p:cNvPr id="3" name="Content Placeholder 2"/>
          <p:cNvSpPr>
            <a:spLocks noGrp="1"/>
          </p:cNvSpPr>
          <p:nvPr>
            <p:ph idx="1"/>
          </p:nvPr>
        </p:nvSpPr>
        <p:spPr>
          <a:xfrm>
            <a:off x="533400" y="3657600"/>
            <a:ext cx="7772400" cy="838200"/>
          </a:xfrm>
        </p:spPr>
        <p:txBody>
          <a:bodyPr/>
          <a:lstStyle/>
          <a:p>
            <a:pPr marL="0" indent="0">
              <a:buNone/>
            </a:pPr>
            <a:r>
              <a:rPr lang="en-US" sz="2400" dirty="0" smtClean="0"/>
              <a:t>Forest Park Southeast Neighborhood Detail</a:t>
            </a:r>
            <a:endParaRPr lang="en-US" sz="2400" dirty="0"/>
          </a:p>
        </p:txBody>
      </p:sp>
      <p:sp>
        <p:nvSpPr>
          <p:cNvPr id="5" name="Action Button: Return 4">
            <a:hlinkClick r:id="rId2" action="ppaction://hlinksldjump" highlightClick="1"/>
          </p:cNvPr>
          <p:cNvSpPr/>
          <p:nvPr/>
        </p:nvSpPr>
        <p:spPr bwMode="auto">
          <a:xfrm>
            <a:off x="914400" y="6324600"/>
            <a:ext cx="3048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4253013583"/>
      </p:ext>
    </p:extLst>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ction Button: Return 6">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670" t="11111" r="1670" b="11111"/>
          <a:stretch/>
        </p:blipFill>
        <p:spPr>
          <a:xfrm>
            <a:off x="727494" y="685800"/>
            <a:ext cx="8382000" cy="5334000"/>
          </a:xfrm>
          <a:prstGeom prst="rect">
            <a:avLst/>
          </a:prstGeom>
        </p:spPr>
      </p:pic>
    </p:spTree>
    <p:extLst>
      <p:ext uri="{BB962C8B-B14F-4D97-AF65-F5344CB8AC3E}">
        <p14:creationId xmlns:p14="http://schemas.microsoft.com/office/powerpoint/2010/main" val="4199069494"/>
      </p:ext>
    </p:extLst>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ction Button: Return 6">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670" t="12222" r="2549" b="12222"/>
          <a:stretch/>
        </p:blipFill>
        <p:spPr>
          <a:xfrm>
            <a:off x="762000" y="685800"/>
            <a:ext cx="8305800" cy="5181600"/>
          </a:xfrm>
          <a:prstGeom prst="rect">
            <a:avLst/>
          </a:prstGeom>
        </p:spPr>
      </p:pic>
    </p:spTree>
    <p:extLst>
      <p:ext uri="{BB962C8B-B14F-4D97-AF65-F5344CB8AC3E}">
        <p14:creationId xmlns:p14="http://schemas.microsoft.com/office/powerpoint/2010/main" val="2075049050"/>
      </p:ext>
    </p:extLst>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ction Button: Return 4">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1670" t="12222" r="1670" b="12222"/>
          <a:stretch/>
        </p:blipFill>
        <p:spPr>
          <a:xfrm>
            <a:off x="609600" y="838200"/>
            <a:ext cx="8382000" cy="5181600"/>
          </a:xfrm>
          <a:prstGeom prst="rect">
            <a:avLst/>
          </a:prstGeom>
        </p:spPr>
      </p:pic>
    </p:spTree>
    <p:extLst>
      <p:ext uri="{BB962C8B-B14F-4D97-AF65-F5344CB8AC3E}">
        <p14:creationId xmlns:p14="http://schemas.microsoft.com/office/powerpoint/2010/main" val="3618307959"/>
      </p:ext>
    </p:extLst>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4000" dirty="0" smtClean="0">
                <a:solidFill>
                  <a:schemeClr val="tx1"/>
                </a:solidFill>
              </a:rPr>
              <a:t>FPSE: July 2019</a:t>
            </a:r>
            <a:r>
              <a:rPr lang="en-US" sz="3200" dirty="0" smtClean="0">
                <a:solidFill>
                  <a:schemeClr val="tx1"/>
                </a:solidFill>
              </a:rPr>
              <a:t/>
            </a:r>
            <a:br>
              <a:rPr lang="en-US" sz="3200" dirty="0" smtClean="0">
                <a:solidFill>
                  <a:schemeClr val="tx1"/>
                </a:solidFill>
              </a:rPr>
            </a:br>
            <a:r>
              <a:rPr lang="en-US" sz="3200" dirty="0" smtClean="0">
                <a:solidFill>
                  <a:schemeClr val="tx1"/>
                </a:solidFill>
              </a:rPr>
              <a:t>Larceny Breakdown</a:t>
            </a:r>
            <a:endParaRPr lang="en-US" sz="3200" dirty="0">
              <a:solidFill>
                <a:schemeClr val="tx1"/>
              </a:solidFill>
            </a:endParaRPr>
          </a:p>
        </p:txBody>
      </p:sp>
      <p:sp>
        <p:nvSpPr>
          <p:cNvPr id="11" name="Action Button: Return 10">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4" name="Picture 3"/>
          <p:cNvPicPr>
            <a:picLocks noChangeAspect="1"/>
          </p:cNvPicPr>
          <p:nvPr/>
        </p:nvPicPr>
        <p:blipFill>
          <a:blip r:embed="rId3"/>
          <a:stretch>
            <a:fillRect/>
          </a:stretch>
        </p:blipFill>
        <p:spPr>
          <a:xfrm>
            <a:off x="3648790" y="1389045"/>
            <a:ext cx="2045419" cy="1854934"/>
          </a:xfrm>
          <a:prstGeom prst="rect">
            <a:avLst/>
          </a:prstGeom>
        </p:spPr>
      </p:pic>
      <p:pic>
        <p:nvPicPr>
          <p:cNvPr id="5" name="Picture 4"/>
          <p:cNvPicPr>
            <a:picLocks noChangeAspect="1"/>
          </p:cNvPicPr>
          <p:nvPr/>
        </p:nvPicPr>
        <p:blipFill>
          <a:blip r:embed="rId4"/>
          <a:stretch>
            <a:fillRect/>
          </a:stretch>
        </p:blipFill>
        <p:spPr>
          <a:xfrm>
            <a:off x="6217656" y="1402900"/>
            <a:ext cx="2045419" cy="888000"/>
          </a:xfrm>
          <a:prstGeom prst="rect">
            <a:avLst/>
          </a:prstGeom>
        </p:spPr>
      </p:pic>
      <p:pic>
        <p:nvPicPr>
          <p:cNvPr id="10" name="Picture 9"/>
          <p:cNvPicPr>
            <a:picLocks noChangeAspect="1"/>
          </p:cNvPicPr>
          <p:nvPr/>
        </p:nvPicPr>
        <p:blipFill>
          <a:blip r:embed="rId5"/>
          <a:stretch>
            <a:fillRect/>
          </a:stretch>
        </p:blipFill>
        <p:spPr>
          <a:xfrm>
            <a:off x="6217655" y="2395445"/>
            <a:ext cx="2045419" cy="1697067"/>
          </a:xfrm>
          <a:prstGeom prst="rect">
            <a:avLst/>
          </a:prstGeom>
        </p:spPr>
      </p:pic>
      <p:pic>
        <p:nvPicPr>
          <p:cNvPr id="12" name="Picture 11"/>
          <p:cNvPicPr>
            <a:picLocks noChangeAspect="1"/>
          </p:cNvPicPr>
          <p:nvPr/>
        </p:nvPicPr>
        <p:blipFill>
          <a:blip r:embed="rId6"/>
          <a:stretch>
            <a:fillRect/>
          </a:stretch>
        </p:blipFill>
        <p:spPr>
          <a:xfrm>
            <a:off x="1104900" y="3559668"/>
            <a:ext cx="2045419" cy="1105067"/>
          </a:xfrm>
          <a:prstGeom prst="rect">
            <a:avLst/>
          </a:prstGeom>
        </p:spPr>
      </p:pic>
      <p:pic>
        <p:nvPicPr>
          <p:cNvPr id="13" name="Picture 12"/>
          <p:cNvPicPr>
            <a:picLocks noChangeAspect="1"/>
          </p:cNvPicPr>
          <p:nvPr/>
        </p:nvPicPr>
        <p:blipFill>
          <a:blip r:embed="rId7"/>
          <a:stretch>
            <a:fillRect/>
          </a:stretch>
        </p:blipFill>
        <p:spPr>
          <a:xfrm>
            <a:off x="6217655" y="4357886"/>
            <a:ext cx="2045419" cy="1105067"/>
          </a:xfrm>
          <a:prstGeom prst="rect">
            <a:avLst/>
          </a:prstGeom>
        </p:spPr>
      </p:pic>
      <p:pic>
        <p:nvPicPr>
          <p:cNvPr id="14" name="Picture 13"/>
          <p:cNvPicPr>
            <a:picLocks noChangeAspect="1"/>
          </p:cNvPicPr>
          <p:nvPr/>
        </p:nvPicPr>
        <p:blipFill>
          <a:blip r:embed="rId8"/>
          <a:stretch>
            <a:fillRect/>
          </a:stretch>
        </p:blipFill>
        <p:spPr>
          <a:xfrm>
            <a:off x="1154237" y="1295400"/>
            <a:ext cx="2045419" cy="2111467"/>
          </a:xfrm>
          <a:prstGeom prst="rect">
            <a:avLst/>
          </a:prstGeom>
        </p:spPr>
      </p:pic>
      <p:pic>
        <p:nvPicPr>
          <p:cNvPr id="18" name="Picture 17"/>
          <p:cNvPicPr>
            <a:picLocks noChangeAspect="1"/>
          </p:cNvPicPr>
          <p:nvPr/>
        </p:nvPicPr>
        <p:blipFill>
          <a:blip r:embed="rId9"/>
          <a:stretch>
            <a:fillRect/>
          </a:stretch>
        </p:blipFill>
        <p:spPr>
          <a:xfrm>
            <a:off x="3661277" y="3430420"/>
            <a:ext cx="2045419" cy="1480000"/>
          </a:xfrm>
          <a:prstGeom prst="rect">
            <a:avLst/>
          </a:prstGeom>
        </p:spPr>
      </p:pic>
    </p:spTree>
    <p:extLst>
      <p:ext uri="{BB962C8B-B14F-4D97-AF65-F5344CB8AC3E}">
        <p14:creationId xmlns:p14="http://schemas.microsoft.com/office/powerpoint/2010/main" val="3448886092"/>
      </p:ext>
    </p:extLst>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7772400" cy="1143000"/>
          </a:xfrm>
        </p:spPr>
        <p:txBody>
          <a:bodyPr/>
          <a:lstStyle/>
          <a:p>
            <a:r>
              <a:rPr lang="en-US" dirty="0" smtClean="0">
                <a:solidFill>
                  <a:schemeClr val="tx1"/>
                </a:solidFill>
              </a:rPr>
              <a:t>FPSE Inside/Outside Larcenies</a:t>
            </a:r>
            <a:endParaRPr lang="en-US" dirty="0">
              <a:solidFill>
                <a:schemeClr val="tx1"/>
              </a:solidFill>
            </a:endParaRPr>
          </a:p>
        </p:txBody>
      </p:sp>
      <p:sp>
        <p:nvSpPr>
          <p:cNvPr id="5" name="Action Button: Return 4">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8540" y="910937"/>
            <a:ext cx="7104529" cy="5489863"/>
          </a:xfrm>
          <a:prstGeom prst="rect">
            <a:avLst/>
          </a:prstGeom>
        </p:spPr>
      </p:pic>
    </p:spTree>
    <p:extLst>
      <p:ext uri="{BB962C8B-B14F-4D97-AF65-F5344CB8AC3E}">
        <p14:creationId xmlns:p14="http://schemas.microsoft.com/office/powerpoint/2010/main" val="1433758655"/>
      </p:ext>
    </p:ext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endParaRPr lang="en-US" sz="1400" dirty="0"/>
          </a:p>
        </p:txBody>
      </p:sp>
      <p:graphicFrame>
        <p:nvGraphicFramePr>
          <p:cNvPr id="6" name="Chart 5"/>
          <p:cNvGraphicFramePr>
            <a:graphicFrameLocks noGrp="1"/>
          </p:cNvGraphicFramePr>
          <p:nvPr>
            <p:extLst>
              <p:ext uri="{D42A27DB-BD31-4B8C-83A1-F6EECF244321}">
                <p14:modId xmlns:p14="http://schemas.microsoft.com/office/powerpoint/2010/main" val="772614664"/>
              </p:ext>
            </p:extLst>
          </p:nvPr>
        </p:nvGraphicFramePr>
        <p:xfrm>
          <a:off x="1295400" y="304800"/>
          <a:ext cx="7518938" cy="55784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9712006"/>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81000"/>
            <a:ext cx="8610600" cy="685800"/>
          </a:xfrm>
        </p:spPr>
        <p:txBody>
          <a:bodyPr/>
          <a:lstStyle/>
          <a:p>
            <a:r>
              <a:rPr lang="en-US" sz="4000" dirty="0" smtClean="0">
                <a:solidFill>
                  <a:schemeClr val="tx1"/>
                </a:solidFill>
              </a:rPr>
              <a:t>Forest Park Southeast: July 2019</a:t>
            </a:r>
            <a:endParaRPr lang="en-US" sz="3200" dirty="0">
              <a:solidFill>
                <a:schemeClr val="tx1"/>
              </a:solidFill>
            </a:endParaRPr>
          </a:p>
        </p:txBody>
      </p:sp>
      <p:sp>
        <p:nvSpPr>
          <p:cNvPr id="614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6148"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pic>
        <p:nvPicPr>
          <p:cNvPr id="2" name="Picture 1"/>
          <p:cNvPicPr>
            <a:picLocks noChangeAspect="1"/>
          </p:cNvPicPr>
          <p:nvPr/>
        </p:nvPicPr>
        <p:blipFill>
          <a:blip r:embed="rId3"/>
          <a:stretch>
            <a:fillRect/>
          </a:stretch>
        </p:blipFill>
        <p:spPr>
          <a:xfrm>
            <a:off x="1488928" y="1344830"/>
            <a:ext cx="1907082" cy="2072000"/>
          </a:xfrm>
          <a:prstGeom prst="rect">
            <a:avLst/>
          </a:prstGeom>
        </p:spPr>
      </p:pic>
      <p:pic>
        <p:nvPicPr>
          <p:cNvPr id="8" name="Picture 7"/>
          <p:cNvPicPr>
            <a:picLocks noChangeAspect="1"/>
          </p:cNvPicPr>
          <p:nvPr/>
        </p:nvPicPr>
        <p:blipFill>
          <a:blip r:embed="rId4"/>
          <a:stretch>
            <a:fillRect/>
          </a:stretch>
        </p:blipFill>
        <p:spPr>
          <a:xfrm>
            <a:off x="3847545" y="1347641"/>
            <a:ext cx="1907082" cy="1914134"/>
          </a:xfrm>
          <a:prstGeom prst="rect">
            <a:avLst/>
          </a:prstGeom>
        </p:spPr>
      </p:pic>
      <p:pic>
        <p:nvPicPr>
          <p:cNvPr id="9" name="Picture 8"/>
          <p:cNvPicPr>
            <a:picLocks noChangeAspect="1"/>
          </p:cNvPicPr>
          <p:nvPr/>
        </p:nvPicPr>
        <p:blipFill>
          <a:blip r:embed="rId5"/>
          <a:stretch>
            <a:fillRect/>
          </a:stretch>
        </p:blipFill>
        <p:spPr>
          <a:xfrm>
            <a:off x="6167021" y="1344830"/>
            <a:ext cx="1907082" cy="888000"/>
          </a:xfrm>
          <a:prstGeom prst="rect">
            <a:avLst/>
          </a:prstGeom>
        </p:spPr>
      </p:pic>
      <p:pic>
        <p:nvPicPr>
          <p:cNvPr id="10" name="Picture 9"/>
          <p:cNvPicPr>
            <a:picLocks noChangeAspect="1"/>
          </p:cNvPicPr>
          <p:nvPr/>
        </p:nvPicPr>
        <p:blipFill>
          <a:blip r:embed="rId6"/>
          <a:stretch>
            <a:fillRect/>
          </a:stretch>
        </p:blipFill>
        <p:spPr>
          <a:xfrm>
            <a:off x="1488928" y="3694860"/>
            <a:ext cx="1907082" cy="888000"/>
          </a:xfrm>
          <a:prstGeom prst="rect">
            <a:avLst/>
          </a:prstGeom>
        </p:spPr>
      </p:pic>
      <p:pic>
        <p:nvPicPr>
          <p:cNvPr id="11" name="Picture 10"/>
          <p:cNvPicPr>
            <a:picLocks noChangeAspect="1"/>
          </p:cNvPicPr>
          <p:nvPr/>
        </p:nvPicPr>
        <p:blipFill>
          <a:blip r:embed="rId7"/>
          <a:stretch>
            <a:fillRect/>
          </a:stretch>
        </p:blipFill>
        <p:spPr>
          <a:xfrm>
            <a:off x="3847545" y="3694860"/>
            <a:ext cx="1907082" cy="1105067"/>
          </a:xfrm>
          <a:prstGeom prst="rect">
            <a:avLst/>
          </a:prstGeom>
        </p:spPr>
      </p:pic>
      <p:pic>
        <p:nvPicPr>
          <p:cNvPr id="12" name="Picture 11"/>
          <p:cNvPicPr>
            <a:picLocks noChangeAspect="1"/>
          </p:cNvPicPr>
          <p:nvPr/>
        </p:nvPicPr>
        <p:blipFill>
          <a:blip r:embed="rId8"/>
          <a:stretch>
            <a:fillRect/>
          </a:stretch>
        </p:blipFill>
        <p:spPr>
          <a:xfrm>
            <a:off x="6167021" y="2895600"/>
            <a:ext cx="1907082" cy="1480000"/>
          </a:xfrm>
          <a:prstGeom prst="rect">
            <a:avLst/>
          </a:prstGeom>
        </p:spPr>
      </p:pic>
    </p:spTree>
    <p:extLst>
      <p:ext uri="{BB962C8B-B14F-4D97-AF65-F5344CB8AC3E}">
        <p14:creationId xmlns:p14="http://schemas.microsoft.com/office/powerpoint/2010/main" val="4016853081"/>
      </p:ext>
    </p:extLst>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ction Button: Return 5">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5" name="Chart 4"/>
          <p:cNvGraphicFramePr>
            <a:graphicFrameLocks noGrp="1"/>
          </p:cNvGraphicFramePr>
          <p:nvPr>
            <p:extLst>
              <p:ext uri="{D42A27DB-BD31-4B8C-83A1-F6EECF244321}">
                <p14:modId xmlns:p14="http://schemas.microsoft.com/office/powerpoint/2010/main" val="1074241655"/>
              </p:ext>
            </p:extLst>
          </p:nvPr>
        </p:nvGraphicFramePr>
        <p:xfrm>
          <a:off x="914400" y="304800"/>
          <a:ext cx="7823738" cy="58832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67466520"/>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ction Button: Return 4">
            <a:hlinkClick r:id="rId2" action="ppaction://hlinksldjump" highlightClick="1"/>
          </p:cNvPr>
          <p:cNvSpPr/>
          <p:nvPr/>
        </p:nvSpPr>
        <p:spPr bwMode="auto">
          <a:xfrm>
            <a:off x="990600" y="6463145"/>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4" name="Chart 3"/>
          <p:cNvGraphicFramePr>
            <a:graphicFrameLocks noGrp="1"/>
          </p:cNvGraphicFramePr>
          <p:nvPr>
            <p:extLst>
              <p:ext uri="{D42A27DB-BD31-4B8C-83A1-F6EECF244321}">
                <p14:modId xmlns:p14="http://schemas.microsoft.com/office/powerpoint/2010/main" val="2595826126"/>
              </p:ext>
            </p:extLst>
          </p:nvPr>
        </p:nvGraphicFramePr>
        <p:xfrm>
          <a:off x="685800" y="183103"/>
          <a:ext cx="8305800" cy="606529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23278047"/>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ction Button: Return 5">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5" name="Chart 4"/>
          <p:cNvGraphicFramePr>
            <a:graphicFrameLocks/>
          </p:cNvGraphicFramePr>
          <p:nvPr>
            <p:extLst>
              <p:ext uri="{D42A27DB-BD31-4B8C-83A1-F6EECF244321}">
                <p14:modId xmlns:p14="http://schemas.microsoft.com/office/powerpoint/2010/main" val="492513103"/>
              </p:ext>
            </p:extLst>
          </p:nvPr>
        </p:nvGraphicFramePr>
        <p:xfrm>
          <a:off x="1086889" y="533400"/>
          <a:ext cx="7731390" cy="514350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61858316"/>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ction Button: Return 5">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5" name="Chart 4"/>
          <p:cNvGraphicFramePr>
            <a:graphicFrameLocks/>
          </p:cNvGraphicFramePr>
          <p:nvPr>
            <p:extLst>
              <p:ext uri="{D42A27DB-BD31-4B8C-83A1-F6EECF244321}">
                <p14:modId xmlns:p14="http://schemas.microsoft.com/office/powerpoint/2010/main" val="2879737872"/>
              </p:ext>
            </p:extLst>
          </p:nvPr>
        </p:nvGraphicFramePr>
        <p:xfrm>
          <a:off x="1345405" y="1394222"/>
          <a:ext cx="6807995" cy="43207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30286186"/>
      </p:ext>
    </p:extLst>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114800"/>
            <a:ext cx="7772400" cy="1143000"/>
          </a:xfrm>
        </p:spPr>
        <p:txBody>
          <a:bodyPr/>
          <a:lstStyle/>
          <a:p>
            <a:pPr algn="l"/>
            <a:r>
              <a:rPr lang="en-US" sz="5400" dirty="0" smtClean="0"/>
              <a:t>Appendix 2</a:t>
            </a:r>
            <a:endParaRPr lang="en-US" sz="5400" dirty="0"/>
          </a:p>
        </p:txBody>
      </p:sp>
      <p:sp>
        <p:nvSpPr>
          <p:cNvPr id="3" name="Content Placeholder 2"/>
          <p:cNvSpPr>
            <a:spLocks noGrp="1"/>
          </p:cNvSpPr>
          <p:nvPr>
            <p:ph idx="1"/>
          </p:nvPr>
        </p:nvSpPr>
        <p:spPr>
          <a:xfrm>
            <a:off x="609600" y="3581400"/>
            <a:ext cx="7772400" cy="609600"/>
          </a:xfrm>
        </p:spPr>
        <p:txBody>
          <a:bodyPr/>
          <a:lstStyle/>
          <a:p>
            <a:pPr marL="0" indent="0">
              <a:buNone/>
            </a:pPr>
            <a:r>
              <a:rPr lang="en-US" sz="2400" dirty="0" smtClean="0"/>
              <a:t>Central West End Detail</a:t>
            </a:r>
            <a:endParaRPr lang="en-US" sz="2400" dirty="0"/>
          </a:p>
        </p:txBody>
      </p:sp>
      <p:sp>
        <p:nvSpPr>
          <p:cNvPr id="4" name="Slide Number Placeholder 3"/>
          <p:cNvSpPr>
            <a:spLocks noGrp="1"/>
          </p:cNvSpPr>
          <p:nvPr>
            <p:ph type="sldNum" sz="quarter" idx="12"/>
          </p:nvPr>
        </p:nvSpPr>
        <p:spPr/>
        <p:txBody>
          <a:bodyPr/>
          <a:lstStyle/>
          <a:p>
            <a:pPr>
              <a:defRPr/>
            </a:pPr>
            <a:r>
              <a:rPr lang="en-US" dirty="0" smtClean="0"/>
              <a:t>Page 31</a:t>
            </a:r>
          </a:p>
        </p:txBody>
      </p:sp>
      <p:sp>
        <p:nvSpPr>
          <p:cNvPr id="5" name="Action Button: Return 4">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448979606"/>
      </p:ext>
    </p:extLst>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76200"/>
            <a:ext cx="7772400" cy="1143000"/>
          </a:xfrm>
        </p:spPr>
        <p:txBody>
          <a:bodyPr/>
          <a:lstStyle/>
          <a:p>
            <a:r>
              <a:rPr lang="en-US" dirty="0" smtClean="0">
                <a:solidFill>
                  <a:schemeClr val="tx1"/>
                </a:solidFill>
              </a:rPr>
              <a:t>CWE Day/Night Crimes </a:t>
            </a:r>
            <a:endParaRPr lang="en-US" dirty="0">
              <a:solidFill>
                <a:schemeClr val="tx1"/>
              </a:solidFill>
            </a:endParaRPr>
          </a:p>
        </p:txBody>
      </p:sp>
      <p:sp>
        <p:nvSpPr>
          <p:cNvPr id="3" name="Slide Number Placeholder 2"/>
          <p:cNvSpPr>
            <a:spLocks noGrp="1"/>
          </p:cNvSpPr>
          <p:nvPr>
            <p:ph type="sldNum" sz="quarter" idx="12"/>
          </p:nvPr>
        </p:nvSpPr>
        <p:spPr/>
        <p:txBody>
          <a:bodyPr/>
          <a:lstStyle/>
          <a:p>
            <a:pPr>
              <a:defRPr/>
            </a:pPr>
            <a:r>
              <a:rPr lang="en-US" dirty="0" smtClean="0"/>
              <a:t>Page </a:t>
            </a:r>
            <a:fld id="{44E433D6-4257-4996-A91D-048EB2CF82FB}" type="slidenum">
              <a:rPr lang="en-US" smtClean="0"/>
              <a:pPr>
                <a:defRPr/>
              </a:pPr>
              <a:t>35</a:t>
            </a:fld>
            <a:r>
              <a:rPr lang="en-US" dirty="0" smtClean="0"/>
              <a:t> </a:t>
            </a:r>
            <a:r>
              <a:rPr lang="en-US" sz="1400" dirty="0" smtClean="0"/>
              <a:t>  </a:t>
            </a:r>
            <a:endParaRPr lang="en-US" sz="1400" dirty="0"/>
          </a:p>
        </p:txBody>
      </p:sp>
      <p:sp>
        <p:nvSpPr>
          <p:cNvPr id="5" name="Action Button: Return 4">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102822"/>
            <a:ext cx="7534102" cy="4875007"/>
          </a:xfrm>
          <a:prstGeom prst="rect">
            <a:avLst/>
          </a:prstGeom>
        </p:spPr>
      </p:pic>
    </p:spTree>
    <p:extLst>
      <p:ext uri="{BB962C8B-B14F-4D97-AF65-F5344CB8AC3E}">
        <p14:creationId xmlns:p14="http://schemas.microsoft.com/office/powerpoint/2010/main" val="929482250"/>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147918"/>
            <a:ext cx="7772400" cy="914400"/>
          </a:xfrm>
        </p:spPr>
        <p:txBody>
          <a:bodyPr/>
          <a:lstStyle/>
          <a:p>
            <a:r>
              <a:rPr lang="en-US" sz="4000" dirty="0" smtClean="0">
                <a:solidFill>
                  <a:schemeClr val="tx1"/>
                </a:solidFill>
              </a:rPr>
              <a:t>CWE Crimes Against Persons</a:t>
            </a:r>
            <a:endParaRPr lang="en-US" sz="4000" dirty="0">
              <a:solidFill>
                <a:schemeClr val="tx1"/>
              </a:solidFill>
            </a:endParaRPr>
          </a:p>
        </p:txBody>
      </p:sp>
      <p:sp>
        <p:nvSpPr>
          <p:cNvPr id="3" name="Slide Number Placeholder 2"/>
          <p:cNvSpPr>
            <a:spLocks noGrp="1"/>
          </p:cNvSpPr>
          <p:nvPr>
            <p:ph type="sldNum" sz="quarter" idx="12"/>
          </p:nvPr>
        </p:nvSpPr>
        <p:spPr/>
        <p:txBody>
          <a:bodyPr/>
          <a:lstStyle/>
          <a:p>
            <a:pPr>
              <a:defRPr/>
            </a:pPr>
            <a:r>
              <a:rPr lang="en-US" dirty="0" smtClean="0"/>
              <a:t>Page </a:t>
            </a:r>
            <a:fld id="{44E433D6-4257-4996-A91D-048EB2CF82FB}" type="slidenum">
              <a:rPr lang="en-US" smtClean="0"/>
              <a:pPr>
                <a:defRPr/>
              </a:pPr>
              <a:t>36</a:t>
            </a:fld>
            <a:r>
              <a:rPr lang="en-US" dirty="0" smtClean="0"/>
              <a:t> </a:t>
            </a:r>
            <a:r>
              <a:rPr lang="en-US" sz="1400" dirty="0" smtClean="0"/>
              <a:t>  </a:t>
            </a:r>
            <a:endParaRPr lang="en-US" sz="1400" dirty="0"/>
          </a:p>
        </p:txBody>
      </p:sp>
      <p:sp>
        <p:nvSpPr>
          <p:cNvPr id="5" name="Action Button: Return 4">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133872"/>
            <a:ext cx="7848600" cy="5078506"/>
          </a:xfrm>
          <a:prstGeom prst="rect">
            <a:avLst/>
          </a:prstGeom>
        </p:spPr>
      </p:pic>
    </p:spTree>
    <p:extLst>
      <p:ext uri="{BB962C8B-B14F-4D97-AF65-F5344CB8AC3E}">
        <p14:creationId xmlns:p14="http://schemas.microsoft.com/office/powerpoint/2010/main" val="664415296"/>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8DFCF285-63F0-48EF-80FD-322E1675B76E}" type="slidenum">
              <a:rPr lang="en-US" smtClean="0"/>
              <a:t>37</a:t>
            </a:fld>
            <a:endParaRPr lang="en-US" dirty="0"/>
          </a:p>
        </p:txBody>
      </p:sp>
      <p:sp>
        <p:nvSpPr>
          <p:cNvPr id="5" name="TextBox 4"/>
          <p:cNvSpPr txBox="1"/>
          <p:nvPr/>
        </p:nvSpPr>
        <p:spPr>
          <a:xfrm>
            <a:off x="762000" y="206514"/>
            <a:ext cx="8229599" cy="707886"/>
          </a:xfrm>
          <a:prstGeom prst="rect">
            <a:avLst/>
          </a:prstGeom>
          <a:noFill/>
        </p:spPr>
        <p:txBody>
          <a:bodyPr wrap="square" rtlCol="0">
            <a:spAutoFit/>
          </a:bodyPr>
          <a:lstStyle/>
          <a:p>
            <a:pPr algn="ctr"/>
            <a:r>
              <a:rPr lang="en-US" sz="4000" dirty="0" smtClean="0"/>
              <a:t>CWE Crime Density Map</a:t>
            </a:r>
            <a:endParaRPr lang="en-US" sz="4000" dirty="0"/>
          </a:p>
        </p:txBody>
      </p:sp>
      <p:sp>
        <p:nvSpPr>
          <p:cNvPr id="6" name="Action Button: Return 5">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990600"/>
            <a:ext cx="7640783" cy="4944036"/>
          </a:xfrm>
          <a:prstGeom prst="rect">
            <a:avLst/>
          </a:prstGeom>
        </p:spPr>
      </p:pic>
    </p:spTree>
    <p:extLst>
      <p:ext uri="{BB962C8B-B14F-4D97-AF65-F5344CB8AC3E}">
        <p14:creationId xmlns:p14="http://schemas.microsoft.com/office/powerpoint/2010/main" val="285654846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3425" y="152400"/>
            <a:ext cx="7772400" cy="990600"/>
          </a:xfrm>
        </p:spPr>
        <p:txBody>
          <a:bodyPr/>
          <a:lstStyle/>
          <a:p>
            <a:r>
              <a:rPr lang="en-US" sz="4000" dirty="0" smtClean="0"/>
              <a:t>CWE: July 2019</a:t>
            </a:r>
            <a:r>
              <a:rPr lang="en-US" sz="3200" dirty="0" smtClean="0"/>
              <a:t/>
            </a:r>
            <a:br>
              <a:rPr lang="en-US" sz="3200" dirty="0" smtClean="0"/>
            </a:br>
            <a:r>
              <a:rPr lang="en-US" sz="3200" dirty="0" smtClean="0"/>
              <a:t>Larceny Breakdown</a:t>
            </a:r>
            <a:endParaRPr lang="en-US" sz="3200" dirty="0"/>
          </a:p>
        </p:txBody>
      </p:sp>
      <p:sp>
        <p:nvSpPr>
          <p:cNvPr id="4" name="Slide Number Placeholder 3"/>
          <p:cNvSpPr>
            <a:spLocks noGrp="1"/>
          </p:cNvSpPr>
          <p:nvPr>
            <p:ph type="sldNum" sz="quarter" idx="12"/>
          </p:nvPr>
        </p:nvSpPr>
        <p:spPr/>
        <p:txBody>
          <a:bodyPr/>
          <a:lstStyle/>
          <a:p>
            <a:pPr>
              <a:defRPr/>
            </a:pPr>
            <a:r>
              <a:rPr lang="en-US" dirty="0" smtClean="0"/>
              <a:t>Page </a:t>
            </a:r>
            <a:fld id="{65359AC9-27F1-41C9-8423-F0C2B7D7882B}" type="slidenum">
              <a:rPr lang="en-US" smtClean="0"/>
              <a:t>38</a:t>
            </a:fld>
            <a:endParaRPr lang="en-US" dirty="0"/>
          </a:p>
        </p:txBody>
      </p:sp>
      <p:sp>
        <p:nvSpPr>
          <p:cNvPr id="10" name="Action Button: Return 9">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11" name="Picture 10"/>
          <p:cNvPicPr>
            <a:picLocks noChangeAspect="1"/>
          </p:cNvPicPr>
          <p:nvPr/>
        </p:nvPicPr>
        <p:blipFill>
          <a:blip r:embed="rId3"/>
          <a:stretch>
            <a:fillRect/>
          </a:stretch>
        </p:blipFill>
        <p:spPr>
          <a:xfrm>
            <a:off x="990600" y="1403762"/>
            <a:ext cx="2272498" cy="2216127"/>
          </a:xfrm>
          <a:prstGeom prst="rect">
            <a:avLst/>
          </a:prstGeom>
        </p:spPr>
      </p:pic>
      <p:pic>
        <p:nvPicPr>
          <p:cNvPr id="12" name="Picture 11"/>
          <p:cNvPicPr>
            <a:picLocks noChangeAspect="1"/>
          </p:cNvPicPr>
          <p:nvPr/>
        </p:nvPicPr>
        <p:blipFill>
          <a:blip r:embed="rId4"/>
          <a:stretch>
            <a:fillRect/>
          </a:stretch>
        </p:blipFill>
        <p:spPr>
          <a:xfrm>
            <a:off x="990599" y="3843244"/>
            <a:ext cx="2310635" cy="1185956"/>
          </a:xfrm>
          <a:prstGeom prst="rect">
            <a:avLst/>
          </a:prstGeom>
        </p:spPr>
      </p:pic>
      <p:pic>
        <p:nvPicPr>
          <p:cNvPr id="13" name="Picture 12"/>
          <p:cNvPicPr>
            <a:picLocks noChangeAspect="1"/>
          </p:cNvPicPr>
          <p:nvPr/>
        </p:nvPicPr>
        <p:blipFill>
          <a:blip r:embed="rId5"/>
          <a:stretch>
            <a:fillRect/>
          </a:stretch>
        </p:blipFill>
        <p:spPr>
          <a:xfrm>
            <a:off x="3624894" y="1407788"/>
            <a:ext cx="2484457" cy="1275172"/>
          </a:xfrm>
          <a:prstGeom prst="rect">
            <a:avLst/>
          </a:prstGeom>
        </p:spPr>
      </p:pic>
      <p:pic>
        <p:nvPicPr>
          <p:cNvPr id="14" name="Picture 13"/>
          <p:cNvPicPr>
            <a:picLocks noChangeAspect="1"/>
          </p:cNvPicPr>
          <p:nvPr/>
        </p:nvPicPr>
        <p:blipFill>
          <a:blip r:embed="rId6"/>
          <a:stretch>
            <a:fillRect/>
          </a:stretch>
        </p:blipFill>
        <p:spPr>
          <a:xfrm>
            <a:off x="3624893" y="2947748"/>
            <a:ext cx="2484457" cy="2295310"/>
          </a:xfrm>
          <a:prstGeom prst="rect">
            <a:avLst/>
          </a:prstGeom>
        </p:spPr>
      </p:pic>
      <p:pic>
        <p:nvPicPr>
          <p:cNvPr id="15" name="Picture 14"/>
          <p:cNvPicPr>
            <a:picLocks noChangeAspect="1"/>
          </p:cNvPicPr>
          <p:nvPr/>
        </p:nvPicPr>
        <p:blipFill>
          <a:blip r:embed="rId7"/>
          <a:stretch>
            <a:fillRect/>
          </a:stretch>
        </p:blipFill>
        <p:spPr>
          <a:xfrm>
            <a:off x="6353829" y="1403762"/>
            <a:ext cx="2452765" cy="2014249"/>
          </a:xfrm>
          <a:prstGeom prst="rect">
            <a:avLst/>
          </a:prstGeom>
        </p:spPr>
      </p:pic>
      <p:pic>
        <p:nvPicPr>
          <p:cNvPr id="16" name="Picture 15"/>
          <p:cNvPicPr>
            <a:picLocks noChangeAspect="1"/>
          </p:cNvPicPr>
          <p:nvPr/>
        </p:nvPicPr>
        <p:blipFill>
          <a:blip r:embed="rId8"/>
          <a:stretch>
            <a:fillRect/>
          </a:stretch>
        </p:blipFill>
        <p:spPr>
          <a:xfrm>
            <a:off x="6353829" y="3922066"/>
            <a:ext cx="2504361" cy="1028311"/>
          </a:xfrm>
          <a:prstGeom prst="rect">
            <a:avLst/>
          </a:prstGeom>
        </p:spPr>
      </p:pic>
    </p:spTree>
    <p:extLst>
      <p:ext uri="{BB962C8B-B14F-4D97-AF65-F5344CB8AC3E}">
        <p14:creationId xmlns:p14="http://schemas.microsoft.com/office/powerpoint/2010/main" val="1832016470"/>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709"/>
            <a:ext cx="7772400" cy="1143000"/>
          </a:xfrm>
        </p:spPr>
        <p:txBody>
          <a:bodyPr/>
          <a:lstStyle/>
          <a:p>
            <a:r>
              <a:rPr lang="en-US" dirty="0" smtClean="0">
                <a:solidFill>
                  <a:schemeClr val="tx1"/>
                </a:solidFill>
              </a:rPr>
              <a:t>CWE Inside/Outside Larcenies</a:t>
            </a:r>
            <a:endParaRPr lang="en-US" dirty="0">
              <a:solidFill>
                <a:schemeClr val="tx1"/>
              </a:solidFill>
            </a:endParaRPr>
          </a:p>
        </p:txBody>
      </p:sp>
      <p:sp>
        <p:nvSpPr>
          <p:cNvPr id="3" name="Slide Number Placeholder 2"/>
          <p:cNvSpPr>
            <a:spLocks noGrp="1"/>
          </p:cNvSpPr>
          <p:nvPr>
            <p:ph type="sldNum" sz="quarter" idx="12"/>
          </p:nvPr>
        </p:nvSpPr>
        <p:spPr/>
        <p:txBody>
          <a:bodyPr/>
          <a:lstStyle/>
          <a:p>
            <a:pPr>
              <a:defRPr/>
            </a:pPr>
            <a:r>
              <a:rPr lang="en-US" dirty="0" smtClean="0"/>
              <a:t>Page </a:t>
            </a:r>
            <a:fld id="{44E433D6-4257-4996-A91D-048EB2CF82FB}" type="slidenum">
              <a:rPr lang="en-US" smtClean="0"/>
              <a:pPr>
                <a:defRPr/>
              </a:pPr>
              <a:t>39</a:t>
            </a:fld>
            <a:r>
              <a:rPr lang="en-US" dirty="0" smtClean="0"/>
              <a:t> </a:t>
            </a:r>
            <a:r>
              <a:rPr lang="en-US" sz="1400" dirty="0" smtClean="0"/>
              <a:t>  </a:t>
            </a:r>
            <a:endParaRPr lang="en-US" sz="1400" dirty="0"/>
          </a:p>
        </p:txBody>
      </p:sp>
      <p:sp>
        <p:nvSpPr>
          <p:cNvPr id="8" name="Action Button: Return 7">
            <a:hlinkClick r:id="rId2" action="ppaction://hlinksldjump" highlightClick="1"/>
          </p:cNvPr>
          <p:cNvSpPr/>
          <p:nvPr/>
        </p:nvSpPr>
        <p:spPr bwMode="auto">
          <a:xfrm>
            <a:off x="990600" y="64008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075561"/>
            <a:ext cx="7641096" cy="4944239"/>
          </a:xfrm>
          <a:prstGeom prst="rect">
            <a:avLst/>
          </a:prstGeom>
        </p:spPr>
      </p:pic>
    </p:spTree>
    <p:extLst>
      <p:ext uri="{BB962C8B-B14F-4D97-AF65-F5344CB8AC3E}">
        <p14:creationId xmlns:p14="http://schemas.microsoft.com/office/powerpoint/2010/main" val="2280549897"/>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57206" y="130314"/>
            <a:ext cx="8610593" cy="707886"/>
          </a:xfrm>
          <a:prstGeom prst="rect">
            <a:avLst/>
          </a:prstGeom>
          <a:noFill/>
        </p:spPr>
        <p:txBody>
          <a:bodyPr wrap="square" rtlCol="0">
            <a:spAutoFit/>
          </a:bodyPr>
          <a:lstStyle/>
          <a:p>
            <a:pPr algn="ctr"/>
            <a:r>
              <a:rPr lang="en-US" sz="4000" dirty="0" smtClean="0">
                <a:solidFill>
                  <a:schemeClr val="accent4"/>
                </a:solidFill>
              </a:rPr>
              <a:t>Comparing 2018 and 2019: FPSE</a:t>
            </a:r>
            <a:endParaRPr lang="en-US" sz="4000" dirty="0">
              <a:solidFill>
                <a:schemeClr val="accent4"/>
              </a:solidFill>
            </a:endParaRPr>
          </a:p>
        </p:txBody>
      </p:sp>
      <p:pic>
        <p:nvPicPr>
          <p:cNvPr id="4" name="Picture 3"/>
          <p:cNvPicPr>
            <a:picLocks noChangeAspect="1"/>
          </p:cNvPicPr>
          <p:nvPr/>
        </p:nvPicPr>
        <p:blipFill>
          <a:blip r:embed="rId2"/>
          <a:stretch>
            <a:fillRect/>
          </a:stretch>
        </p:blipFill>
        <p:spPr>
          <a:xfrm>
            <a:off x="714374" y="1066800"/>
            <a:ext cx="6956401" cy="2032534"/>
          </a:xfrm>
          <a:prstGeom prst="rect">
            <a:avLst/>
          </a:prstGeom>
        </p:spPr>
      </p:pic>
      <p:pic>
        <p:nvPicPr>
          <p:cNvPr id="6" name="Picture 5"/>
          <p:cNvPicPr>
            <a:picLocks noChangeAspect="1"/>
          </p:cNvPicPr>
          <p:nvPr/>
        </p:nvPicPr>
        <p:blipFill>
          <a:blip r:embed="rId3"/>
          <a:stretch>
            <a:fillRect/>
          </a:stretch>
        </p:blipFill>
        <p:spPr>
          <a:xfrm>
            <a:off x="714375" y="3505200"/>
            <a:ext cx="8131366" cy="1905000"/>
          </a:xfrm>
          <a:prstGeom prst="rect">
            <a:avLst/>
          </a:prstGeom>
        </p:spPr>
      </p:pic>
    </p:spTree>
    <p:extLst>
      <p:ext uri="{BB962C8B-B14F-4D97-AF65-F5344CB8AC3E}">
        <p14:creationId xmlns:p14="http://schemas.microsoft.com/office/powerpoint/2010/main" val="142906544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0CBFD8D4-9ACD-446C-9DEA-C1391909DFE6}" type="slidenum">
              <a:rPr lang="en-US" smtClean="0"/>
              <a:t>40</a:t>
            </a:fld>
            <a:endParaRPr lang="en-US" dirty="0"/>
          </a:p>
        </p:txBody>
      </p:sp>
      <p:graphicFrame>
        <p:nvGraphicFramePr>
          <p:cNvPr id="5" name="Chart 4"/>
          <p:cNvGraphicFramePr>
            <a:graphicFrameLocks noGrp="1"/>
          </p:cNvGraphicFramePr>
          <p:nvPr>
            <p:extLst>
              <p:ext uri="{D42A27DB-BD31-4B8C-83A1-F6EECF244321}">
                <p14:modId xmlns:p14="http://schemas.microsoft.com/office/powerpoint/2010/main" val="3712694229"/>
              </p:ext>
            </p:extLst>
          </p:nvPr>
        </p:nvGraphicFramePr>
        <p:xfrm>
          <a:off x="914400" y="408129"/>
          <a:ext cx="7543800" cy="5535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08797777"/>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033A65F7-F9EF-430F-BC08-9F0A181440E4}" type="slidenum">
              <a:rPr lang="en-US" smtClean="0"/>
              <a:t>41</a:t>
            </a:fld>
            <a:endParaRPr lang="en-US" dirty="0"/>
          </a:p>
        </p:txBody>
      </p:sp>
      <p:sp>
        <p:nvSpPr>
          <p:cNvPr id="6" name="Action Button: Return 5">
            <a:hlinkClick r:id="rId2" action="ppaction://hlinksldjump" highlightClick="1"/>
          </p:cNvPr>
          <p:cNvSpPr/>
          <p:nvPr/>
        </p:nvSpPr>
        <p:spPr bwMode="auto">
          <a:xfrm>
            <a:off x="990600" y="65532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7" name="Chart 6"/>
          <p:cNvGraphicFramePr>
            <a:graphicFrameLocks noGrp="1"/>
          </p:cNvGraphicFramePr>
          <p:nvPr>
            <p:extLst>
              <p:ext uri="{D42A27DB-BD31-4B8C-83A1-F6EECF244321}">
                <p14:modId xmlns:p14="http://schemas.microsoft.com/office/powerpoint/2010/main" val="2979580187"/>
              </p:ext>
            </p:extLst>
          </p:nvPr>
        </p:nvGraphicFramePr>
        <p:xfrm>
          <a:off x="990600" y="381000"/>
          <a:ext cx="7671338" cy="55784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81965409"/>
      </p:ext>
    </p:extLst>
  </p:cSld>
  <p:clrMapOvr>
    <a:masterClrMapping/>
  </p:clrMapOvr>
  <p:transition spd="slow"/>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0F29609A-D275-42E9-A06A-8F28599595B4}" type="slidenum">
              <a:rPr lang="en-US" smtClean="0"/>
              <a:t>42</a:t>
            </a:fld>
            <a:endParaRPr lang="en-US" dirty="0"/>
          </a:p>
        </p:txBody>
      </p:sp>
      <p:sp>
        <p:nvSpPr>
          <p:cNvPr id="5" name="Action Button: Return 4">
            <a:hlinkClick r:id="rId2" action="ppaction://hlinksldjump" highlightClick="1"/>
          </p:cNvPr>
          <p:cNvSpPr/>
          <p:nvPr/>
        </p:nvSpPr>
        <p:spPr bwMode="auto">
          <a:xfrm>
            <a:off x="990600" y="65532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7" name="Chart 6"/>
          <p:cNvGraphicFramePr>
            <a:graphicFrameLocks noGrp="1"/>
          </p:cNvGraphicFramePr>
          <p:nvPr>
            <p:extLst>
              <p:ext uri="{D42A27DB-BD31-4B8C-83A1-F6EECF244321}">
                <p14:modId xmlns:p14="http://schemas.microsoft.com/office/powerpoint/2010/main" val="3876251134"/>
              </p:ext>
            </p:extLst>
          </p:nvPr>
        </p:nvGraphicFramePr>
        <p:xfrm>
          <a:off x="991985" y="381000"/>
          <a:ext cx="7671338" cy="55784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68745976"/>
      </p:ext>
    </p:extLst>
  </p:cSld>
  <p:clrMapOvr>
    <a:masterClrMapping/>
  </p:clrMapOvr>
  <p:transition spd="slow"/>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3B7226C9-7DD8-4C05-8946-611E1640C548}" type="slidenum">
              <a:rPr lang="en-US" smtClean="0"/>
              <a:t>43</a:t>
            </a:fld>
            <a:endParaRPr lang="en-US" dirty="0"/>
          </a:p>
        </p:txBody>
      </p:sp>
      <p:sp>
        <p:nvSpPr>
          <p:cNvPr id="5" name="Action Button: Return 4">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7" name="Chart 6"/>
          <p:cNvGraphicFramePr>
            <a:graphicFrameLocks/>
          </p:cNvGraphicFramePr>
          <p:nvPr>
            <p:extLst>
              <p:ext uri="{D42A27DB-BD31-4B8C-83A1-F6EECF244321}">
                <p14:modId xmlns:p14="http://schemas.microsoft.com/office/powerpoint/2010/main" val="2981844573"/>
              </p:ext>
            </p:extLst>
          </p:nvPr>
        </p:nvGraphicFramePr>
        <p:xfrm>
          <a:off x="990600" y="762000"/>
          <a:ext cx="7545046" cy="4953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4076025"/>
      </p:ext>
    </p:extLst>
  </p:cSld>
  <p:clrMapOvr>
    <a:masterClrMapping/>
  </p:clrMapOvr>
  <p:transition spd="slow"/>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r>
              <a:rPr lang="en-US" dirty="0" smtClean="0"/>
              <a:t>Page </a:t>
            </a:r>
            <a:fld id="{498296B7-6C43-4407-A4A3-8B52DBB00D3F}" type="slidenum">
              <a:rPr lang="en-US" smtClean="0"/>
              <a:t>44</a:t>
            </a:fld>
            <a:endParaRPr lang="en-US" dirty="0"/>
          </a:p>
        </p:txBody>
      </p:sp>
      <p:sp>
        <p:nvSpPr>
          <p:cNvPr id="6" name="Action Button: Return 5">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7" name="Chart 6"/>
          <p:cNvGraphicFramePr>
            <a:graphicFrameLocks/>
          </p:cNvGraphicFramePr>
          <p:nvPr>
            <p:extLst>
              <p:ext uri="{D42A27DB-BD31-4B8C-83A1-F6EECF244321}">
                <p14:modId xmlns:p14="http://schemas.microsoft.com/office/powerpoint/2010/main" val="1384745536"/>
              </p:ext>
            </p:extLst>
          </p:nvPr>
        </p:nvGraphicFramePr>
        <p:xfrm>
          <a:off x="810286" y="1401631"/>
          <a:ext cx="7523427" cy="40547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48632192"/>
      </p:ext>
    </p:extLst>
  </p:cSld>
  <p:clrMapOvr>
    <a:masterClrMapping/>
  </p:clrMapOvr>
  <p:transition spd="slow"/>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ction Button: Return 5">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4" name="Chart 3"/>
          <p:cNvGraphicFramePr>
            <a:graphicFrameLocks noGrp="1"/>
          </p:cNvGraphicFramePr>
          <p:nvPr>
            <p:extLst>
              <p:ext uri="{D42A27DB-BD31-4B8C-83A1-F6EECF244321}">
                <p14:modId xmlns:p14="http://schemas.microsoft.com/office/powerpoint/2010/main" val="1712982484"/>
              </p:ext>
            </p:extLst>
          </p:nvPr>
        </p:nvGraphicFramePr>
        <p:xfrm>
          <a:off x="1220585" y="533400"/>
          <a:ext cx="7137938" cy="55022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40614992"/>
      </p:ext>
    </p:extLst>
  </p:cSld>
  <p:clrMapOvr>
    <a:masterClrMapping/>
  </p:clrMapOvr>
  <p:transition spd="slow"/>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ction Button: Return 5">
            <a:hlinkClick r:id="rId2" action="ppaction://hlinksldjump" highlightClick="1"/>
          </p:cNvPr>
          <p:cNvSpPr/>
          <p:nvPr/>
        </p:nvSpPr>
        <p:spPr bwMode="auto">
          <a:xfrm>
            <a:off x="990600" y="6477000"/>
            <a:ext cx="228600" cy="228600"/>
          </a:xfrm>
          <a:prstGeom prst="actionButtonRetur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New Roman" pitchFamily="18" charset="0"/>
            </a:endParaRPr>
          </a:p>
        </p:txBody>
      </p:sp>
      <p:graphicFrame>
        <p:nvGraphicFramePr>
          <p:cNvPr id="5" name="Chart 4"/>
          <p:cNvGraphicFramePr>
            <a:graphicFrameLocks noGrp="1"/>
          </p:cNvGraphicFramePr>
          <p:nvPr>
            <p:extLst>
              <p:ext uri="{D42A27DB-BD31-4B8C-83A1-F6EECF244321}">
                <p14:modId xmlns:p14="http://schemas.microsoft.com/office/powerpoint/2010/main" val="1245245339"/>
              </p:ext>
            </p:extLst>
          </p:nvPr>
        </p:nvGraphicFramePr>
        <p:xfrm>
          <a:off x="990600" y="685800"/>
          <a:ext cx="7899938" cy="56546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62793759"/>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52401" y="41203"/>
            <a:ext cx="8610600" cy="1143000"/>
          </a:xfrm>
        </p:spPr>
        <p:txBody>
          <a:bodyPr/>
          <a:lstStyle/>
          <a:p>
            <a:r>
              <a:rPr lang="en-US" dirty="0" smtClean="0"/>
              <a:t/>
            </a:r>
            <a:br>
              <a:rPr lang="en-US" dirty="0" smtClean="0"/>
            </a:br>
            <a:endParaRPr lang="en-US" sz="3200" dirty="0"/>
          </a:p>
        </p:txBody>
      </p:sp>
      <p:sp>
        <p:nvSpPr>
          <p:cNvPr id="614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6148"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t="11111" r="1583" b="10000"/>
          <a:stretch/>
        </p:blipFill>
        <p:spPr>
          <a:xfrm>
            <a:off x="602411" y="612703"/>
            <a:ext cx="8534400" cy="5410200"/>
          </a:xfrm>
          <a:prstGeom prst="rect">
            <a:avLst/>
          </a:prstGeom>
        </p:spPr>
      </p:pic>
    </p:spTree>
    <p:extLst>
      <p:ext uri="{BB962C8B-B14F-4D97-AF65-F5344CB8AC3E}">
        <p14:creationId xmlns:p14="http://schemas.microsoft.com/office/powerpoint/2010/main" val="2147901418"/>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hlinkClick r:id="rId2" action="ppaction://hlinksldjump"/>
              </a:rPr>
              <a:t>Appendix 1 Links</a:t>
            </a:r>
            <a:endParaRPr lang="en-US" dirty="0"/>
          </a:p>
        </p:txBody>
      </p:sp>
      <p:sp>
        <p:nvSpPr>
          <p:cNvPr id="3" name="Content Placeholder 2"/>
          <p:cNvSpPr>
            <a:spLocks noGrp="1"/>
          </p:cNvSpPr>
          <p:nvPr>
            <p:ph idx="1"/>
          </p:nvPr>
        </p:nvSpPr>
        <p:spPr/>
        <p:txBody>
          <a:bodyPr/>
          <a:lstStyle/>
          <a:p>
            <a:r>
              <a:rPr lang="en-US" sz="1800" dirty="0" smtClean="0">
                <a:hlinkClick r:id="rId3" action="ppaction://hlinksldjump"/>
              </a:rPr>
              <a:t>FPSE Day/Night</a:t>
            </a:r>
          </a:p>
          <a:p>
            <a:r>
              <a:rPr lang="en-US" sz="1800" dirty="0" smtClean="0">
                <a:hlinkClick r:id="rId3" action="ppaction://hlinksldjump"/>
              </a:rPr>
              <a:t>FPSE Crimes Against Persons</a:t>
            </a:r>
          </a:p>
          <a:p>
            <a:r>
              <a:rPr lang="en-US" sz="1800" dirty="0" smtClean="0">
                <a:hlinkClick r:id="rId3" action="ppaction://hlinksldjump"/>
              </a:rPr>
              <a:t>FPSE Establishment</a:t>
            </a:r>
          </a:p>
          <a:p>
            <a:r>
              <a:rPr lang="en-US" sz="1800" dirty="0" smtClean="0">
                <a:hlinkClick r:id="rId3" action="ppaction://hlinksldjump"/>
              </a:rPr>
              <a:t>FPSE Density Map</a:t>
            </a:r>
            <a:endParaRPr lang="en-US" sz="1800" dirty="0" smtClean="0"/>
          </a:p>
          <a:p>
            <a:r>
              <a:rPr lang="en-US" sz="1800" dirty="0" smtClean="0">
                <a:hlinkClick r:id="rId4" action="ppaction://hlinksldjump"/>
              </a:rPr>
              <a:t>FPSE Larceny Breakdown</a:t>
            </a:r>
            <a:endParaRPr lang="en-US" sz="1800" dirty="0" smtClean="0"/>
          </a:p>
          <a:p>
            <a:r>
              <a:rPr lang="en-US" sz="1800" dirty="0" smtClean="0">
                <a:hlinkClick r:id="rId5" action="ppaction://hlinksldjump"/>
              </a:rPr>
              <a:t>FPSE Inside/ Outside Larcenies</a:t>
            </a:r>
            <a:endParaRPr lang="en-US" sz="1800" dirty="0" smtClean="0"/>
          </a:p>
          <a:p>
            <a:r>
              <a:rPr lang="en-US" sz="1800" dirty="0" smtClean="0">
                <a:hlinkClick r:id="rId6" action="ppaction://hlinksldjump"/>
              </a:rPr>
              <a:t>FSPE Crime by Day of Week</a:t>
            </a:r>
            <a:endParaRPr lang="en-US" sz="1800" dirty="0" smtClean="0"/>
          </a:p>
          <a:p>
            <a:r>
              <a:rPr lang="en-US" sz="1800" dirty="0" smtClean="0">
                <a:hlinkClick r:id="rId7" action="ppaction://hlinksldjump"/>
              </a:rPr>
              <a:t>FPSE Crimes and Calls for Service by Time of Day</a:t>
            </a:r>
            <a:endParaRPr lang="en-US" sz="1800" dirty="0" smtClean="0"/>
          </a:p>
          <a:p>
            <a:r>
              <a:rPr lang="en-US" sz="1800" dirty="0" smtClean="0">
                <a:hlinkClick r:id="rId8" action="ppaction://hlinksldjump"/>
              </a:rPr>
              <a:t>FPSE Crime by Day and Time Frame</a:t>
            </a:r>
            <a:endParaRPr lang="en-US" sz="1800" dirty="0" smtClean="0"/>
          </a:p>
          <a:p>
            <a:r>
              <a:rPr lang="en-US" sz="1800" dirty="0" smtClean="0">
                <a:hlinkClick r:id="rId9" action="ppaction://hlinksldjump"/>
              </a:rPr>
              <a:t>FPSE Crime by Category and Day</a:t>
            </a:r>
            <a:endParaRPr lang="en-US" sz="1800" dirty="0" smtClean="0"/>
          </a:p>
          <a:p>
            <a:r>
              <a:rPr lang="en-US" sz="1800" dirty="0" smtClean="0">
                <a:hlinkClick r:id="rId10" action="ppaction://hlinksldjump"/>
              </a:rPr>
              <a:t>FPSE Crime by Category and Time of Day</a:t>
            </a:r>
            <a:endParaRPr lang="en-US" sz="1800" dirty="0"/>
          </a:p>
        </p:txBody>
      </p:sp>
    </p:spTree>
    <p:extLst>
      <p:ext uri="{BB962C8B-B14F-4D97-AF65-F5344CB8AC3E}">
        <p14:creationId xmlns:p14="http://schemas.microsoft.com/office/powerpoint/2010/main" val="3576342524"/>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146" y="25716"/>
            <a:ext cx="8534400" cy="1143000"/>
          </a:xfrm>
        </p:spPr>
        <p:txBody>
          <a:bodyPr/>
          <a:lstStyle/>
          <a:p>
            <a:r>
              <a:rPr lang="en-US" sz="2800" dirty="0" smtClean="0"/>
              <a:t>Summary Notes: Botanical Heights July 2019</a:t>
            </a:r>
            <a:endParaRPr lang="en-US" sz="2800" dirty="0"/>
          </a:p>
        </p:txBody>
      </p:sp>
      <p:sp>
        <p:nvSpPr>
          <p:cNvPr id="3" name="Content Placeholder 2"/>
          <p:cNvSpPr>
            <a:spLocks noGrp="1"/>
          </p:cNvSpPr>
          <p:nvPr>
            <p:ph idx="1"/>
          </p:nvPr>
        </p:nvSpPr>
        <p:spPr>
          <a:xfrm>
            <a:off x="762000" y="990600"/>
            <a:ext cx="7772400" cy="4478989"/>
          </a:xfrm>
        </p:spPr>
        <p:txBody>
          <a:bodyPr/>
          <a:lstStyle/>
          <a:p>
            <a:r>
              <a:rPr lang="en-US" sz="1600" u="sng" dirty="0" smtClean="0"/>
              <a:t>10 Total Crimes</a:t>
            </a:r>
          </a:p>
          <a:p>
            <a:pPr lvl="1">
              <a:buFont typeface="Arial" panose="020B0604020202020204" pitchFamily="34" charset="0"/>
              <a:buChar char="•"/>
            </a:pPr>
            <a:r>
              <a:rPr lang="en-US" sz="1600" b="1" dirty="0" smtClean="0"/>
              <a:t>25.00% </a:t>
            </a:r>
            <a:r>
              <a:rPr lang="en-US" sz="1600" b="1" dirty="0" smtClean="0">
                <a:solidFill>
                  <a:srgbClr val="FF0000"/>
                </a:solidFill>
              </a:rPr>
              <a:t>increase</a:t>
            </a:r>
            <a:r>
              <a:rPr lang="en-US" sz="1600" b="1" dirty="0" smtClean="0"/>
              <a:t> </a:t>
            </a:r>
            <a:r>
              <a:rPr lang="en-US" sz="1600" dirty="0" smtClean="0"/>
              <a:t>compared to July 2018 (8 crimes)</a:t>
            </a:r>
          </a:p>
          <a:p>
            <a:pPr lvl="2">
              <a:buFont typeface="Arial" panose="020B0604020202020204" pitchFamily="34" charset="0"/>
              <a:buChar char="•"/>
            </a:pPr>
            <a:r>
              <a:rPr lang="en-US" sz="1600" dirty="0" smtClean="0">
                <a:solidFill>
                  <a:srgbClr val="00B050"/>
                </a:solidFill>
              </a:rPr>
              <a:t>Decreased:</a:t>
            </a:r>
            <a:r>
              <a:rPr lang="en-US" sz="1600" dirty="0" smtClean="0"/>
              <a:t> auto theft</a:t>
            </a:r>
          </a:p>
          <a:p>
            <a:pPr lvl="2">
              <a:buFont typeface="Arial" panose="020B0604020202020204" pitchFamily="34" charset="0"/>
              <a:buChar char="•"/>
            </a:pPr>
            <a:r>
              <a:rPr lang="en-US" sz="1600" dirty="0" smtClean="0">
                <a:solidFill>
                  <a:srgbClr val="FF0000"/>
                </a:solidFill>
              </a:rPr>
              <a:t>Increased: </a:t>
            </a:r>
            <a:r>
              <a:rPr lang="en-US" sz="1600" dirty="0" smtClean="0"/>
              <a:t>larceny</a:t>
            </a:r>
          </a:p>
          <a:p>
            <a:pPr lvl="2">
              <a:buFont typeface="Arial" panose="020B0604020202020204" pitchFamily="34" charset="0"/>
              <a:buChar char="•"/>
            </a:pPr>
            <a:r>
              <a:rPr lang="en-US" sz="1600" dirty="0" smtClean="0">
                <a:solidFill>
                  <a:srgbClr val="00B0F0"/>
                </a:solidFill>
              </a:rPr>
              <a:t>No change: </a:t>
            </a:r>
            <a:r>
              <a:rPr lang="en-US" sz="1600" dirty="0" smtClean="0"/>
              <a:t>arson, assault, burglary, homicide, rape, robbery</a:t>
            </a:r>
          </a:p>
          <a:p>
            <a:pPr lvl="1">
              <a:buFont typeface="Arial" panose="020B0604020202020204" pitchFamily="34" charset="0"/>
              <a:buChar char="•"/>
            </a:pPr>
            <a:r>
              <a:rPr lang="en-US" sz="1600" b="1" dirty="0" smtClean="0"/>
              <a:t>0 crime against persons</a:t>
            </a:r>
            <a:endParaRPr lang="en-US" sz="1600" dirty="0" smtClean="0"/>
          </a:p>
          <a:p>
            <a:pPr lvl="2">
              <a:buFont typeface="Arial" panose="020B0604020202020204" pitchFamily="34" charset="0"/>
              <a:buChar char="•"/>
            </a:pPr>
            <a:r>
              <a:rPr lang="en-US" sz="1600" b="1" dirty="0" smtClean="0">
                <a:solidFill>
                  <a:srgbClr val="00B0F0"/>
                </a:solidFill>
              </a:rPr>
              <a:t>No change </a:t>
            </a:r>
            <a:r>
              <a:rPr lang="en-US" sz="1600" dirty="0" smtClean="0"/>
              <a:t>compared to July 2018 (0 crimes)</a:t>
            </a:r>
          </a:p>
          <a:p>
            <a:pPr lvl="1">
              <a:buFont typeface="Arial" panose="020B0604020202020204" pitchFamily="34" charset="0"/>
              <a:buChar char="•"/>
            </a:pPr>
            <a:r>
              <a:rPr lang="en-US" sz="1600" dirty="0" smtClean="0"/>
              <a:t>Crime occurred most frequently on Saturdays. </a:t>
            </a:r>
          </a:p>
          <a:p>
            <a:pPr>
              <a:buFont typeface="Arial" panose="020B0604020202020204" pitchFamily="34" charset="0"/>
              <a:buChar char="•"/>
            </a:pPr>
            <a:r>
              <a:rPr lang="en-US" sz="1600" u="sng" dirty="0" smtClean="0"/>
              <a:t>52 total crimes</a:t>
            </a:r>
            <a:r>
              <a:rPr lang="en-US" sz="1600" dirty="0" smtClean="0"/>
              <a:t> so far in 2019</a:t>
            </a:r>
          </a:p>
          <a:p>
            <a:pPr lvl="1">
              <a:buFont typeface="Arial" panose="020B0604020202020204" pitchFamily="34" charset="0"/>
              <a:buChar char="•"/>
            </a:pPr>
            <a:r>
              <a:rPr lang="en-US" sz="1600" b="1" dirty="0" smtClean="0">
                <a:solidFill>
                  <a:srgbClr val="000000"/>
                </a:solidFill>
                <a:ea typeface="+mn-ea"/>
                <a:cs typeface="+mn-cs"/>
              </a:rPr>
              <a:t>16.13% </a:t>
            </a:r>
            <a:r>
              <a:rPr lang="en-US" sz="1600" b="1" dirty="0" smtClean="0">
                <a:solidFill>
                  <a:srgbClr val="00B050"/>
                </a:solidFill>
                <a:ea typeface="+mn-ea"/>
                <a:cs typeface="+mn-cs"/>
              </a:rPr>
              <a:t>decrease</a:t>
            </a:r>
            <a:r>
              <a:rPr lang="en-US" sz="1600" b="1" dirty="0" smtClean="0">
                <a:solidFill>
                  <a:srgbClr val="000000"/>
                </a:solidFill>
                <a:ea typeface="+mn-ea"/>
                <a:cs typeface="+mn-cs"/>
              </a:rPr>
              <a:t> </a:t>
            </a:r>
            <a:r>
              <a:rPr lang="en-US" sz="1600" dirty="0" smtClean="0">
                <a:solidFill>
                  <a:srgbClr val="000000"/>
                </a:solidFill>
                <a:ea typeface="+mn-ea"/>
                <a:cs typeface="+mn-cs"/>
              </a:rPr>
              <a:t>compared to this point in 2018 (62 crimes)</a:t>
            </a:r>
            <a:endParaRPr lang="en-US" sz="1600" dirty="0" smtClean="0"/>
          </a:p>
          <a:p>
            <a:pPr lvl="2">
              <a:buFont typeface="Arial" panose="020B0604020202020204" pitchFamily="34" charset="0"/>
              <a:buChar char="•"/>
            </a:pPr>
            <a:r>
              <a:rPr lang="en-US" sz="1600" dirty="0" smtClean="0">
                <a:solidFill>
                  <a:srgbClr val="00B050"/>
                </a:solidFill>
              </a:rPr>
              <a:t>Decreased:</a:t>
            </a:r>
            <a:r>
              <a:rPr lang="en-US" sz="1600" dirty="0" smtClean="0"/>
              <a:t> auto theft, burglary, larceny</a:t>
            </a:r>
          </a:p>
          <a:p>
            <a:pPr lvl="2">
              <a:buFont typeface="Arial" panose="020B0604020202020204" pitchFamily="34" charset="0"/>
              <a:buChar char="•"/>
            </a:pPr>
            <a:r>
              <a:rPr lang="en-US" sz="1600" dirty="0" smtClean="0">
                <a:solidFill>
                  <a:srgbClr val="FF0000"/>
                </a:solidFill>
              </a:rPr>
              <a:t>Increased:</a:t>
            </a:r>
            <a:r>
              <a:rPr lang="en-US" sz="1600" dirty="0" smtClean="0"/>
              <a:t> robbery</a:t>
            </a:r>
          </a:p>
          <a:p>
            <a:pPr lvl="2">
              <a:buFont typeface="Arial" panose="020B0604020202020204" pitchFamily="34" charset="0"/>
              <a:buChar char="•"/>
            </a:pPr>
            <a:r>
              <a:rPr lang="en-US" sz="1600" dirty="0" smtClean="0">
                <a:solidFill>
                  <a:srgbClr val="00B0F0"/>
                </a:solidFill>
              </a:rPr>
              <a:t>No change: </a:t>
            </a:r>
            <a:r>
              <a:rPr lang="en-US" sz="1600" dirty="0" smtClean="0"/>
              <a:t>arson, assault, homicide, rape</a:t>
            </a:r>
          </a:p>
          <a:p>
            <a:pPr lvl="1">
              <a:buFont typeface="Arial" panose="020B0604020202020204" pitchFamily="34" charset="0"/>
              <a:buChar char="•"/>
            </a:pPr>
            <a:r>
              <a:rPr lang="en-US" sz="1600" b="1" dirty="0" smtClean="0"/>
              <a:t>11 crimes against persons </a:t>
            </a:r>
            <a:r>
              <a:rPr lang="en-US" sz="1600" dirty="0" smtClean="0"/>
              <a:t>so far this year</a:t>
            </a:r>
          </a:p>
          <a:p>
            <a:pPr lvl="2">
              <a:buFont typeface="Arial" panose="020B0604020202020204" pitchFamily="34" charset="0"/>
              <a:buChar char="•"/>
            </a:pPr>
            <a:r>
              <a:rPr lang="en-US" sz="1600" b="1" dirty="0" smtClean="0"/>
              <a:t>37.50% </a:t>
            </a:r>
            <a:r>
              <a:rPr lang="en-US" sz="1600" b="1" dirty="0" smtClean="0">
                <a:solidFill>
                  <a:srgbClr val="FF0000"/>
                </a:solidFill>
              </a:rPr>
              <a:t>increase</a:t>
            </a:r>
            <a:r>
              <a:rPr lang="en-US" sz="1600" b="1" dirty="0" smtClean="0"/>
              <a:t> </a:t>
            </a:r>
            <a:r>
              <a:rPr lang="en-US" sz="1600" dirty="0" smtClean="0"/>
              <a:t>compared to this point in 2018 (8 crimes)</a:t>
            </a:r>
            <a:endParaRPr lang="en-US" sz="1600" dirty="0"/>
          </a:p>
          <a:p>
            <a:pPr lvl="1"/>
            <a:endParaRPr lang="en-US" sz="1600" dirty="0" smtClean="0">
              <a:solidFill>
                <a:srgbClr val="FF0000"/>
              </a:solidFill>
            </a:endParaRPr>
          </a:p>
          <a:p>
            <a:pPr lvl="1"/>
            <a:endParaRPr lang="en-US" sz="1600" dirty="0" smtClean="0">
              <a:solidFill>
                <a:srgbClr val="FF0000"/>
              </a:solidFill>
            </a:endParaRPr>
          </a:p>
          <a:p>
            <a:pPr marL="457200" lvl="1" indent="0">
              <a:buNone/>
            </a:pPr>
            <a:endParaRPr lang="en-US" sz="1600" dirty="0" smtClean="0"/>
          </a:p>
        </p:txBody>
      </p:sp>
    </p:spTree>
    <p:extLst>
      <p:ext uri="{BB962C8B-B14F-4D97-AF65-F5344CB8AC3E}">
        <p14:creationId xmlns:p14="http://schemas.microsoft.com/office/powerpoint/2010/main" val="3320935185"/>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81000"/>
            <a:ext cx="8610600" cy="685800"/>
          </a:xfrm>
        </p:spPr>
        <p:txBody>
          <a:bodyPr/>
          <a:lstStyle/>
          <a:p>
            <a:r>
              <a:rPr lang="en-US" sz="4000" dirty="0" smtClean="0">
                <a:solidFill>
                  <a:schemeClr val="tx1"/>
                </a:solidFill>
              </a:rPr>
              <a:t>Botanical Heights: July 2019</a:t>
            </a:r>
            <a:endParaRPr lang="en-US" sz="3200" dirty="0">
              <a:solidFill>
                <a:schemeClr val="tx1"/>
              </a:solidFill>
            </a:endParaRPr>
          </a:p>
        </p:txBody>
      </p:sp>
      <p:sp>
        <p:nvSpPr>
          <p:cNvPr id="614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6148"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pic>
        <p:nvPicPr>
          <p:cNvPr id="3" name="Picture 2"/>
          <p:cNvPicPr>
            <a:picLocks noChangeAspect="1"/>
          </p:cNvPicPr>
          <p:nvPr/>
        </p:nvPicPr>
        <p:blipFill>
          <a:blip r:embed="rId3"/>
          <a:stretch>
            <a:fillRect/>
          </a:stretch>
        </p:blipFill>
        <p:spPr>
          <a:xfrm>
            <a:off x="1600200" y="1371600"/>
            <a:ext cx="1650169" cy="2042400"/>
          </a:xfrm>
          <a:prstGeom prst="rect">
            <a:avLst/>
          </a:prstGeom>
        </p:spPr>
      </p:pic>
      <p:pic>
        <p:nvPicPr>
          <p:cNvPr id="4" name="Picture 3"/>
          <p:cNvPicPr>
            <a:picLocks noChangeAspect="1"/>
          </p:cNvPicPr>
          <p:nvPr/>
        </p:nvPicPr>
        <p:blipFill>
          <a:blip r:embed="rId4"/>
          <a:stretch>
            <a:fillRect/>
          </a:stretch>
        </p:blipFill>
        <p:spPr>
          <a:xfrm>
            <a:off x="3746915" y="1333354"/>
            <a:ext cx="1650169" cy="1933867"/>
          </a:xfrm>
          <a:prstGeom prst="rect">
            <a:avLst/>
          </a:prstGeom>
        </p:spPr>
      </p:pic>
      <p:pic>
        <p:nvPicPr>
          <p:cNvPr id="5" name="Picture 4"/>
          <p:cNvPicPr>
            <a:picLocks noChangeAspect="1"/>
          </p:cNvPicPr>
          <p:nvPr/>
        </p:nvPicPr>
        <p:blipFill>
          <a:blip r:embed="rId5"/>
          <a:stretch>
            <a:fillRect/>
          </a:stretch>
        </p:blipFill>
        <p:spPr>
          <a:xfrm>
            <a:off x="3746915" y="3657600"/>
            <a:ext cx="1650169" cy="888000"/>
          </a:xfrm>
          <a:prstGeom prst="rect">
            <a:avLst/>
          </a:prstGeom>
        </p:spPr>
      </p:pic>
      <p:pic>
        <p:nvPicPr>
          <p:cNvPr id="7" name="Picture 6"/>
          <p:cNvPicPr>
            <a:picLocks noChangeAspect="1"/>
          </p:cNvPicPr>
          <p:nvPr/>
        </p:nvPicPr>
        <p:blipFill>
          <a:blip r:embed="rId6"/>
          <a:stretch>
            <a:fillRect/>
          </a:stretch>
        </p:blipFill>
        <p:spPr>
          <a:xfrm>
            <a:off x="6194021" y="1327185"/>
            <a:ext cx="1650169" cy="868267"/>
          </a:xfrm>
          <a:prstGeom prst="rect">
            <a:avLst/>
          </a:prstGeom>
        </p:spPr>
      </p:pic>
      <p:pic>
        <p:nvPicPr>
          <p:cNvPr id="11" name="Picture 10"/>
          <p:cNvPicPr>
            <a:picLocks noChangeAspect="1"/>
          </p:cNvPicPr>
          <p:nvPr/>
        </p:nvPicPr>
        <p:blipFill>
          <a:blip r:embed="rId7"/>
          <a:stretch>
            <a:fillRect/>
          </a:stretch>
        </p:blipFill>
        <p:spPr>
          <a:xfrm>
            <a:off x="6194021" y="2724554"/>
            <a:ext cx="1650169" cy="1085333"/>
          </a:xfrm>
          <a:prstGeom prst="rect">
            <a:avLst/>
          </a:prstGeom>
        </p:spPr>
      </p:pic>
    </p:spTree>
    <p:extLst>
      <p:ext uri="{BB962C8B-B14F-4D97-AF65-F5344CB8AC3E}">
        <p14:creationId xmlns:p14="http://schemas.microsoft.com/office/powerpoint/2010/main" val="3028837706"/>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66800" y="381000"/>
            <a:ext cx="7156094" cy="5724144"/>
          </a:xfrm>
          <a:prstGeom prst="rect">
            <a:avLst/>
          </a:prstGeom>
        </p:spPr>
      </p:pic>
    </p:spTree>
    <p:extLst>
      <p:ext uri="{BB962C8B-B14F-4D97-AF65-F5344CB8AC3E}">
        <p14:creationId xmlns:p14="http://schemas.microsoft.com/office/powerpoint/2010/main" val="3063879844"/>
      </p:ext>
    </p:extLst>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Default Design">
  <a:themeElements>
    <a:clrScheme name="Custom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00000"/>
      </a:hlink>
      <a:folHlink>
        <a:srgbClr val="00B0F0"/>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42874</TotalTime>
  <Words>1298</Words>
  <Application>Microsoft Office PowerPoint</Application>
  <PresentationFormat>On-screen Show (4:3)</PresentationFormat>
  <Paragraphs>194</Paragraphs>
  <Slides>46</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46</vt:i4>
      </vt:variant>
    </vt:vector>
  </HeadingPairs>
  <TitlesOfParts>
    <vt:vector size="49" baseType="lpstr">
      <vt:lpstr>Arial</vt:lpstr>
      <vt:lpstr>Times New Roman</vt:lpstr>
      <vt:lpstr>Default Design</vt:lpstr>
      <vt:lpstr>Safety and security report: July 2019 </vt:lpstr>
      <vt:lpstr>Summary Notes: FPSE July 2019</vt:lpstr>
      <vt:lpstr>Forest Park Southeast: July 2019</vt:lpstr>
      <vt:lpstr>PowerPoint Presentation</vt:lpstr>
      <vt:lpstr> </vt:lpstr>
      <vt:lpstr>Appendix 1 Links</vt:lpstr>
      <vt:lpstr>Summary Notes: Botanical Heights July 2019</vt:lpstr>
      <vt:lpstr>Botanical Heights: July 2019</vt:lpstr>
      <vt:lpstr>PowerPoint Presentation</vt:lpstr>
      <vt:lpstr>Comparing 2018 and 2019: Botanical Heights</vt:lpstr>
      <vt:lpstr>District 2 Density Map: July 2019</vt:lpstr>
      <vt:lpstr>District 2 Density Map Explanation</vt:lpstr>
      <vt:lpstr>Summary Notes: CWE July 2019</vt:lpstr>
      <vt:lpstr>PowerPoint Presentation</vt:lpstr>
      <vt:lpstr>PowerPoint Presentation</vt:lpstr>
      <vt:lpstr>PowerPoint Presentation</vt:lpstr>
      <vt:lpstr>Appendix 2 Links</vt:lpstr>
      <vt:lpstr>PowerPoint Presentation</vt:lpstr>
      <vt:lpstr>PowerPoint Presentation</vt:lpstr>
      <vt:lpstr>PowerPoint Presentation</vt:lpstr>
      <vt:lpstr>District 5 Density Map: July 2019</vt:lpstr>
      <vt:lpstr>District 5 Density Map Explanation</vt:lpstr>
      <vt:lpstr>Appendix 1</vt:lpstr>
      <vt:lpstr>PowerPoint Presentation</vt:lpstr>
      <vt:lpstr>PowerPoint Presentation</vt:lpstr>
      <vt:lpstr>PowerPoint Presentation</vt:lpstr>
      <vt:lpstr>FPSE: July 2019 Larceny Breakdown</vt:lpstr>
      <vt:lpstr>FPSE Inside/Outside Larcenies</vt:lpstr>
      <vt:lpstr>PowerPoint Presentation</vt:lpstr>
      <vt:lpstr>PowerPoint Presentation</vt:lpstr>
      <vt:lpstr>PowerPoint Presentation</vt:lpstr>
      <vt:lpstr>PowerPoint Presentation</vt:lpstr>
      <vt:lpstr>PowerPoint Presentation</vt:lpstr>
      <vt:lpstr>Appendix 2</vt:lpstr>
      <vt:lpstr>CWE Day/Night Crimes </vt:lpstr>
      <vt:lpstr>CWE Crimes Against Persons</vt:lpstr>
      <vt:lpstr>PowerPoint Presentation</vt:lpstr>
      <vt:lpstr>CWE: July 2019 Larceny Breakdown</vt:lpstr>
      <vt:lpstr>CWE Inside/Outside Larcenies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BJC Health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Oberman, Madeline</dc:creator>
  <cp:lastModifiedBy>Stevens, Jes</cp:lastModifiedBy>
  <cp:revision>2450</cp:revision>
  <cp:lastPrinted>2004-03-02T22:29:15Z</cp:lastPrinted>
  <dcterms:created xsi:type="dcterms:W3CDTF">2001-12-12T19:58:28Z</dcterms:created>
  <dcterms:modified xsi:type="dcterms:W3CDTF">2019-09-20T15:19:50Z</dcterms:modified>
</cp:coreProperties>
</file>